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Poppins" panose="00000500000000000000" pitchFamily="2" charset="0"/>
      <p:regular r:id="rId18"/>
    </p:embeddedFont>
    <p:embeddedFont>
      <p:font typeface="Poppins Bold" panose="00000800000000000000" charset="0"/>
      <p:regular r:id="rId19"/>
    </p:embeddedFont>
    <p:embeddedFont>
      <p:font typeface="Poppins ExtraBold" panose="00000900000000000000" pitchFamily="2" charset="0"/>
      <p:regular r:id="rId20"/>
      <p:bold r:id="rId21"/>
    </p:embeddedFont>
    <p:embeddedFont>
      <p:font typeface="Poppins Medium" panose="00000600000000000000" pitchFamily="2" charset="0"/>
      <p:regular r:id="rId22"/>
    </p:embeddedFont>
    <p:embeddedFont>
      <p:font typeface="Poppins Medium Bold" panose="020B0604020202020204" charset="0"/>
      <p:regular r:id="rId23"/>
    </p:embeddedFont>
    <p:embeddedFont>
      <p:font typeface="Prompt Bold" panose="020B0604020202020204" charset="-3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54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4.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8" t="7782" r="258" b="8383"/>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6671512" cy="3752725"/>
          </a:xfrm>
        </p:grpSpPr>
        <p:sp>
          <p:nvSpPr>
            <p:cNvPr id="4" name="Freeform 4"/>
            <p:cNvSpPr/>
            <p:nvPr/>
          </p:nvSpPr>
          <p:spPr>
            <a:xfrm>
              <a:off x="0" y="0"/>
              <a:ext cx="6671512" cy="3752726"/>
            </a:xfrm>
            <a:custGeom>
              <a:avLst/>
              <a:gdLst/>
              <a:ahLst/>
              <a:cxnLst/>
              <a:rect l="l" t="t" r="r" b="b"/>
              <a:pathLst>
                <a:path w="6671512" h="3752726">
                  <a:moveTo>
                    <a:pt x="0" y="0"/>
                  </a:moveTo>
                  <a:lnTo>
                    <a:pt x="6671512" y="0"/>
                  </a:lnTo>
                  <a:lnTo>
                    <a:pt x="6671512" y="3752726"/>
                  </a:lnTo>
                  <a:lnTo>
                    <a:pt x="0" y="3752726"/>
                  </a:lnTo>
                  <a:close/>
                </a:path>
              </a:pathLst>
            </a:custGeom>
            <a:solidFill>
              <a:srgbClr val="231F20">
                <a:alpha val="60000"/>
              </a:srgbClr>
            </a:solidFill>
          </p:spPr>
        </p:sp>
      </p:grpSp>
      <p:grpSp>
        <p:nvGrpSpPr>
          <p:cNvPr id="5" name="Group 5"/>
          <p:cNvGrpSpPr/>
          <p:nvPr/>
        </p:nvGrpSpPr>
        <p:grpSpPr>
          <a:xfrm>
            <a:off x="8938535" y="8846870"/>
            <a:ext cx="5925045" cy="1440130"/>
            <a:chOff x="0" y="0"/>
            <a:chExt cx="2161473" cy="525363"/>
          </a:xfrm>
        </p:grpSpPr>
        <p:sp>
          <p:nvSpPr>
            <p:cNvPr id="6" name="Freeform 6"/>
            <p:cNvSpPr/>
            <p:nvPr/>
          </p:nvSpPr>
          <p:spPr>
            <a:xfrm>
              <a:off x="0" y="0"/>
              <a:ext cx="2161473" cy="525363"/>
            </a:xfrm>
            <a:custGeom>
              <a:avLst/>
              <a:gdLst/>
              <a:ahLst/>
              <a:cxnLst/>
              <a:rect l="l" t="t" r="r" b="b"/>
              <a:pathLst>
                <a:path w="2161473" h="525363">
                  <a:moveTo>
                    <a:pt x="0" y="0"/>
                  </a:moveTo>
                  <a:lnTo>
                    <a:pt x="2161473" y="0"/>
                  </a:lnTo>
                  <a:lnTo>
                    <a:pt x="2161473" y="525363"/>
                  </a:lnTo>
                  <a:lnTo>
                    <a:pt x="0" y="525363"/>
                  </a:lnTo>
                  <a:close/>
                </a:path>
              </a:pathLst>
            </a:custGeom>
            <a:solidFill>
              <a:srgbClr val="FFC200"/>
            </a:solidFill>
          </p:spPr>
        </p:sp>
      </p:grpSp>
      <p:grpSp>
        <p:nvGrpSpPr>
          <p:cNvPr id="7" name="Group 7"/>
          <p:cNvGrpSpPr/>
          <p:nvPr/>
        </p:nvGrpSpPr>
        <p:grpSpPr>
          <a:xfrm>
            <a:off x="3780612" y="8846870"/>
            <a:ext cx="5157923" cy="1440130"/>
            <a:chOff x="0" y="0"/>
            <a:chExt cx="1881624" cy="525363"/>
          </a:xfrm>
        </p:grpSpPr>
        <p:sp>
          <p:nvSpPr>
            <p:cNvPr id="8" name="Freeform 8"/>
            <p:cNvSpPr/>
            <p:nvPr/>
          </p:nvSpPr>
          <p:spPr>
            <a:xfrm>
              <a:off x="0" y="0"/>
              <a:ext cx="1881624" cy="525363"/>
            </a:xfrm>
            <a:custGeom>
              <a:avLst/>
              <a:gdLst/>
              <a:ahLst/>
              <a:cxnLst/>
              <a:rect l="l" t="t" r="r" b="b"/>
              <a:pathLst>
                <a:path w="1881624" h="525363">
                  <a:moveTo>
                    <a:pt x="0" y="0"/>
                  </a:moveTo>
                  <a:lnTo>
                    <a:pt x="1881624" y="0"/>
                  </a:lnTo>
                  <a:lnTo>
                    <a:pt x="1881624" y="525363"/>
                  </a:lnTo>
                  <a:lnTo>
                    <a:pt x="0" y="525363"/>
                  </a:lnTo>
                  <a:close/>
                </a:path>
              </a:pathLst>
            </a:custGeom>
            <a:solidFill>
              <a:srgbClr val="FFFFFF"/>
            </a:solidFill>
          </p:spPr>
        </p:sp>
      </p:grpSp>
      <p:sp>
        <p:nvSpPr>
          <p:cNvPr id="9" name="AutoShape 9"/>
          <p:cNvSpPr/>
          <p:nvPr/>
        </p:nvSpPr>
        <p:spPr>
          <a:xfrm>
            <a:off x="5881221" y="9569158"/>
            <a:ext cx="1164311" cy="0"/>
          </a:xfrm>
          <a:prstGeom prst="line">
            <a:avLst/>
          </a:prstGeom>
          <a:ln w="47625" cap="flat">
            <a:solidFill>
              <a:srgbClr val="231F20"/>
            </a:solidFill>
            <a:prstDash val="solid"/>
            <a:headEnd type="none" w="sm" len="sm"/>
            <a:tailEnd type="none" w="sm" len="sm"/>
          </a:ln>
        </p:spPr>
      </p:sp>
      <p:grpSp>
        <p:nvGrpSpPr>
          <p:cNvPr id="10" name="Group 10"/>
          <p:cNvGrpSpPr/>
          <p:nvPr/>
        </p:nvGrpSpPr>
        <p:grpSpPr>
          <a:xfrm>
            <a:off x="9314664" y="9389135"/>
            <a:ext cx="5431604" cy="407670"/>
            <a:chOff x="0" y="0"/>
            <a:chExt cx="7242139" cy="543560"/>
          </a:xfrm>
        </p:grpSpPr>
        <p:sp>
          <p:nvSpPr>
            <p:cNvPr id="11" name="TextBox 11"/>
            <p:cNvSpPr txBox="1"/>
            <p:nvPr/>
          </p:nvSpPr>
          <p:spPr>
            <a:xfrm>
              <a:off x="5349046" y="-76200"/>
              <a:ext cx="1893093" cy="619760"/>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FFFFFF"/>
                  </a:solidFill>
                  <a:latin typeface="Poppins Medium Bold"/>
                </a:rPr>
                <a:t>UNS</a:t>
              </a:r>
            </a:p>
          </p:txBody>
        </p:sp>
        <p:sp>
          <p:nvSpPr>
            <p:cNvPr id="12" name="TextBox 12"/>
            <p:cNvSpPr txBox="1"/>
            <p:nvPr/>
          </p:nvSpPr>
          <p:spPr>
            <a:xfrm>
              <a:off x="2674523" y="-76200"/>
              <a:ext cx="1893093" cy="619760"/>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FFFFFF"/>
                  </a:solidFill>
                  <a:latin typeface="Poppins Medium Bold"/>
                </a:rPr>
                <a:t>UNY</a:t>
              </a:r>
            </a:p>
          </p:txBody>
        </p:sp>
        <p:sp>
          <p:nvSpPr>
            <p:cNvPr id="13" name="TextBox 13"/>
            <p:cNvSpPr txBox="1"/>
            <p:nvPr/>
          </p:nvSpPr>
          <p:spPr>
            <a:xfrm>
              <a:off x="0" y="-76200"/>
              <a:ext cx="1893093" cy="619760"/>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FFFFFF"/>
                  </a:solidFill>
                  <a:latin typeface="Poppins Medium"/>
                </a:rPr>
                <a:t>IBIK</a:t>
              </a:r>
            </a:p>
          </p:txBody>
        </p:sp>
      </p:grpSp>
      <p:sp>
        <p:nvSpPr>
          <p:cNvPr id="14" name="TextBox 14"/>
          <p:cNvSpPr txBox="1"/>
          <p:nvPr/>
        </p:nvSpPr>
        <p:spPr>
          <a:xfrm>
            <a:off x="4231703" y="9312935"/>
            <a:ext cx="1419820" cy="483870"/>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242424"/>
                </a:solidFill>
                <a:latin typeface="Poppins Medium Bold"/>
              </a:rPr>
              <a:t>DACC</a:t>
            </a:r>
          </a:p>
        </p:txBody>
      </p:sp>
      <p:sp>
        <p:nvSpPr>
          <p:cNvPr id="15" name="TextBox 15"/>
          <p:cNvSpPr txBox="1"/>
          <p:nvPr/>
        </p:nvSpPr>
        <p:spPr>
          <a:xfrm>
            <a:off x="4097037" y="3315186"/>
            <a:ext cx="9062078" cy="1444628"/>
          </a:xfrm>
          <a:prstGeom prst="rect">
            <a:avLst/>
          </a:prstGeom>
        </p:spPr>
        <p:txBody>
          <a:bodyPr lIns="0" tIns="0" rIns="0" bIns="0" rtlCol="0" anchor="t">
            <a:spAutoFit/>
          </a:bodyPr>
          <a:lstStyle/>
          <a:p>
            <a:pPr algn="ctr">
              <a:lnSpc>
                <a:spcPts val="11199"/>
              </a:lnSpc>
            </a:pPr>
            <a:r>
              <a:rPr lang="en-US" sz="7999">
                <a:solidFill>
                  <a:srgbClr val="FFFFFF"/>
                </a:solidFill>
                <a:latin typeface="Poppins ExtraBold"/>
              </a:rPr>
              <a:t>Unixversal</a:t>
            </a:r>
          </a:p>
        </p:txBody>
      </p:sp>
      <p:sp>
        <p:nvSpPr>
          <p:cNvPr id="16" name="TextBox 16"/>
          <p:cNvSpPr txBox="1"/>
          <p:nvPr/>
        </p:nvSpPr>
        <p:spPr>
          <a:xfrm>
            <a:off x="4217327" y="4616939"/>
            <a:ext cx="8821498" cy="520700"/>
          </a:xfrm>
          <a:prstGeom prst="rect">
            <a:avLst/>
          </a:prstGeom>
        </p:spPr>
        <p:txBody>
          <a:bodyPr lIns="0" tIns="0" rIns="0" bIns="0" rtlCol="0" anchor="t">
            <a:spAutoFit/>
          </a:bodyPr>
          <a:lstStyle/>
          <a:p>
            <a:pPr marL="0" lvl="0" indent="0" algn="ctr">
              <a:lnSpc>
                <a:spcPts val="4224"/>
              </a:lnSpc>
            </a:pPr>
            <a:r>
              <a:rPr lang="en-US" sz="2499">
                <a:solidFill>
                  <a:srgbClr val="FFFFFF"/>
                </a:solidFill>
                <a:latin typeface="Poppins"/>
              </a:rPr>
              <a:t>Let the data do the talking</a:t>
            </a:r>
          </a:p>
        </p:txBody>
      </p:sp>
      <p:grpSp>
        <p:nvGrpSpPr>
          <p:cNvPr id="17" name="Group 17"/>
          <p:cNvGrpSpPr/>
          <p:nvPr/>
        </p:nvGrpSpPr>
        <p:grpSpPr>
          <a:xfrm>
            <a:off x="7279808" y="9453459"/>
            <a:ext cx="1093535" cy="279022"/>
            <a:chOff x="0" y="0"/>
            <a:chExt cx="1458046" cy="372029"/>
          </a:xfrm>
        </p:grpSpPr>
        <p:grpSp>
          <p:nvGrpSpPr>
            <p:cNvPr id="18" name="Group 18"/>
            <p:cNvGrpSpPr/>
            <p:nvPr/>
          </p:nvGrpSpPr>
          <p:grpSpPr>
            <a:xfrm>
              <a:off x="0" y="0"/>
              <a:ext cx="372029" cy="372029"/>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grpSp>
          <p:nvGrpSpPr>
            <p:cNvPr id="20" name="Group 20"/>
            <p:cNvGrpSpPr/>
            <p:nvPr/>
          </p:nvGrpSpPr>
          <p:grpSpPr>
            <a:xfrm>
              <a:off x="543009" y="0"/>
              <a:ext cx="372029" cy="37202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grpSp>
          <p:nvGrpSpPr>
            <p:cNvPr id="22" name="Group 22"/>
            <p:cNvGrpSpPr/>
            <p:nvPr/>
          </p:nvGrpSpPr>
          <p:grpSpPr>
            <a:xfrm>
              <a:off x="1086017" y="0"/>
              <a:ext cx="372029" cy="372029"/>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20"/>
              </a:solidFill>
            </p:spPr>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488935" cy="10287000"/>
            <a:chOff x="0" y="0"/>
            <a:chExt cx="1985246" cy="13716000"/>
          </a:xfrm>
        </p:grpSpPr>
        <p:grpSp>
          <p:nvGrpSpPr>
            <p:cNvPr id="3" name="Group 3"/>
            <p:cNvGrpSpPr/>
            <p:nvPr/>
          </p:nvGrpSpPr>
          <p:grpSpPr>
            <a:xfrm>
              <a:off x="0" y="0"/>
              <a:ext cx="1985246" cy="13716000"/>
              <a:chOff x="0" y="0"/>
              <a:chExt cx="543167" cy="3752725"/>
            </a:xfrm>
          </p:grpSpPr>
          <p:sp>
            <p:nvSpPr>
              <p:cNvPr id="4" name="Freeform 4"/>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8C7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98189" y="615861"/>
              <a:ext cx="988869" cy="1005320"/>
            </a:xfrm>
            <a:prstGeom prst="rect">
              <a:avLst/>
            </a:prstGeom>
          </p:spPr>
        </p:pic>
      </p:grpSp>
      <p:grpSp>
        <p:nvGrpSpPr>
          <p:cNvPr id="6" name="Group 6"/>
          <p:cNvGrpSpPr/>
          <p:nvPr/>
        </p:nvGrpSpPr>
        <p:grpSpPr>
          <a:xfrm>
            <a:off x="13440552" y="6056859"/>
            <a:ext cx="4242026" cy="212101"/>
            <a:chOff x="0" y="0"/>
            <a:chExt cx="5656035" cy="282802"/>
          </a:xfrm>
        </p:grpSpPr>
        <p:grpSp>
          <p:nvGrpSpPr>
            <p:cNvPr id="7" name="Group 7"/>
            <p:cNvGrpSpPr>
              <a:grpSpLocks noChangeAspect="1"/>
            </p:cNvGrpSpPr>
            <p:nvPr/>
          </p:nvGrpSpPr>
          <p:grpSpPr>
            <a:xfrm>
              <a:off x="0" y="0"/>
              <a:ext cx="5656035" cy="282802"/>
              <a:chOff x="0" y="0"/>
              <a:chExt cx="1270000" cy="63500"/>
            </a:xfrm>
          </p:grpSpPr>
          <p:sp>
            <p:nvSpPr>
              <p:cNvPr id="8" name="Freeform 8"/>
              <p:cNvSpPr/>
              <p:nvPr/>
            </p:nvSpPr>
            <p:spPr>
              <a:xfrm>
                <a:off x="-1568" y="-51"/>
                <a:ext cx="1273136" cy="63602"/>
              </a:xfrm>
              <a:custGeom>
                <a:avLst/>
                <a:gdLst/>
                <a:ahLst/>
                <a:cxnLst/>
                <a:rect l="l" t="t" r="r" b="b"/>
                <a:pathLst>
                  <a:path w="1273136" h="63602">
                    <a:moveTo>
                      <a:pt x="33318" y="51"/>
                    </a:moveTo>
                    <a:lnTo>
                      <a:pt x="1239818" y="51"/>
                    </a:lnTo>
                    <a:cubicBezTo>
                      <a:pt x="1251195" y="0"/>
                      <a:pt x="1261730" y="6040"/>
                      <a:pt x="1267433" y="15885"/>
                    </a:cubicBezTo>
                    <a:cubicBezTo>
                      <a:pt x="1273136" y="25729"/>
                      <a:pt x="1273136" y="37873"/>
                      <a:pt x="1267433" y="47717"/>
                    </a:cubicBezTo>
                    <a:cubicBezTo>
                      <a:pt x="1261730" y="57562"/>
                      <a:pt x="1251195" y="63602"/>
                      <a:pt x="1239818" y="63551"/>
                    </a:cubicBezTo>
                    <a:lnTo>
                      <a:pt x="33318" y="63551"/>
                    </a:lnTo>
                    <a:cubicBezTo>
                      <a:pt x="21941" y="63602"/>
                      <a:pt x="11406" y="57562"/>
                      <a:pt x="5703" y="47717"/>
                    </a:cubicBezTo>
                    <a:cubicBezTo>
                      <a:pt x="0" y="37873"/>
                      <a:pt x="0" y="25729"/>
                      <a:pt x="5703" y="15885"/>
                    </a:cubicBezTo>
                    <a:cubicBezTo>
                      <a:pt x="11406" y="6040"/>
                      <a:pt x="21941" y="0"/>
                      <a:pt x="33318" y="51"/>
                    </a:cubicBezTo>
                    <a:close/>
                  </a:path>
                </a:pathLst>
              </a:custGeom>
              <a:solidFill>
                <a:srgbClr val="EDEBEB"/>
              </a:solidFill>
            </p:spPr>
          </p:sp>
          <p:sp>
            <p:nvSpPr>
              <p:cNvPr id="9" name="Freeform 9"/>
              <p:cNvSpPr/>
              <p:nvPr/>
            </p:nvSpPr>
            <p:spPr>
              <a:xfrm>
                <a:off x="-1568" y="-51"/>
                <a:ext cx="440016" cy="63602"/>
              </a:xfrm>
              <a:custGeom>
                <a:avLst/>
                <a:gdLst/>
                <a:ahLst/>
                <a:cxnLst/>
                <a:rect l="l" t="t" r="r" b="b"/>
                <a:pathLst>
                  <a:path w="440016" h="63602">
                    <a:moveTo>
                      <a:pt x="33318" y="51"/>
                    </a:moveTo>
                    <a:lnTo>
                      <a:pt x="406698" y="51"/>
                    </a:lnTo>
                    <a:cubicBezTo>
                      <a:pt x="418075" y="0"/>
                      <a:pt x="428610" y="6040"/>
                      <a:pt x="434313" y="15885"/>
                    </a:cubicBezTo>
                    <a:cubicBezTo>
                      <a:pt x="440016" y="25729"/>
                      <a:pt x="440016" y="37873"/>
                      <a:pt x="434313" y="47717"/>
                    </a:cubicBezTo>
                    <a:cubicBezTo>
                      <a:pt x="428610" y="57562"/>
                      <a:pt x="418075" y="63602"/>
                      <a:pt x="406698" y="63551"/>
                    </a:cubicBezTo>
                    <a:lnTo>
                      <a:pt x="33318" y="63551"/>
                    </a:lnTo>
                    <a:cubicBezTo>
                      <a:pt x="21941" y="63602"/>
                      <a:pt x="11406" y="57562"/>
                      <a:pt x="5703" y="47717"/>
                    </a:cubicBezTo>
                    <a:cubicBezTo>
                      <a:pt x="0" y="37873"/>
                      <a:pt x="0" y="25729"/>
                      <a:pt x="5703" y="15885"/>
                    </a:cubicBezTo>
                    <a:cubicBezTo>
                      <a:pt x="11406" y="6040"/>
                      <a:pt x="21941" y="0"/>
                      <a:pt x="33318" y="51"/>
                    </a:cubicBezTo>
                    <a:close/>
                  </a:path>
                </a:pathLst>
              </a:custGeom>
              <a:solidFill>
                <a:srgbClr val="3B923B"/>
              </a:solidFill>
            </p:spPr>
          </p:sp>
        </p:grpSp>
      </p:grpSp>
      <p:grpSp>
        <p:nvGrpSpPr>
          <p:cNvPr id="10" name="Group 10"/>
          <p:cNvGrpSpPr/>
          <p:nvPr/>
        </p:nvGrpSpPr>
        <p:grpSpPr>
          <a:xfrm>
            <a:off x="13440552" y="7844877"/>
            <a:ext cx="4242026" cy="212101"/>
            <a:chOff x="0" y="0"/>
            <a:chExt cx="5656035" cy="282802"/>
          </a:xfrm>
        </p:grpSpPr>
        <p:grpSp>
          <p:nvGrpSpPr>
            <p:cNvPr id="11" name="Group 11"/>
            <p:cNvGrpSpPr>
              <a:grpSpLocks noChangeAspect="1"/>
            </p:cNvGrpSpPr>
            <p:nvPr/>
          </p:nvGrpSpPr>
          <p:grpSpPr>
            <a:xfrm>
              <a:off x="0" y="0"/>
              <a:ext cx="5656035" cy="282802"/>
              <a:chOff x="0" y="0"/>
              <a:chExt cx="1270000" cy="63500"/>
            </a:xfrm>
          </p:grpSpPr>
          <p:sp>
            <p:nvSpPr>
              <p:cNvPr id="12" name="Freeform 12"/>
              <p:cNvSpPr/>
              <p:nvPr/>
            </p:nvSpPr>
            <p:spPr>
              <a:xfrm>
                <a:off x="-1568" y="-51"/>
                <a:ext cx="1273136" cy="63602"/>
              </a:xfrm>
              <a:custGeom>
                <a:avLst/>
                <a:gdLst/>
                <a:ahLst/>
                <a:cxnLst/>
                <a:rect l="l" t="t" r="r" b="b"/>
                <a:pathLst>
                  <a:path w="1273136" h="63602">
                    <a:moveTo>
                      <a:pt x="33318" y="51"/>
                    </a:moveTo>
                    <a:lnTo>
                      <a:pt x="1239818" y="51"/>
                    </a:lnTo>
                    <a:cubicBezTo>
                      <a:pt x="1251195" y="0"/>
                      <a:pt x="1261730" y="6040"/>
                      <a:pt x="1267433" y="15885"/>
                    </a:cubicBezTo>
                    <a:cubicBezTo>
                      <a:pt x="1273136" y="25729"/>
                      <a:pt x="1273136" y="37873"/>
                      <a:pt x="1267433" y="47717"/>
                    </a:cubicBezTo>
                    <a:cubicBezTo>
                      <a:pt x="1261730" y="57562"/>
                      <a:pt x="1251195" y="63602"/>
                      <a:pt x="1239818" y="63551"/>
                    </a:cubicBezTo>
                    <a:lnTo>
                      <a:pt x="33318" y="63551"/>
                    </a:lnTo>
                    <a:cubicBezTo>
                      <a:pt x="21941" y="63602"/>
                      <a:pt x="11406" y="57562"/>
                      <a:pt x="5703" y="47717"/>
                    </a:cubicBezTo>
                    <a:cubicBezTo>
                      <a:pt x="0" y="37873"/>
                      <a:pt x="0" y="25729"/>
                      <a:pt x="5703" y="15885"/>
                    </a:cubicBezTo>
                    <a:cubicBezTo>
                      <a:pt x="11406" y="6040"/>
                      <a:pt x="21941" y="0"/>
                      <a:pt x="33318" y="51"/>
                    </a:cubicBezTo>
                    <a:close/>
                  </a:path>
                </a:pathLst>
              </a:custGeom>
              <a:solidFill>
                <a:srgbClr val="EDEBEB"/>
              </a:solidFill>
            </p:spPr>
          </p:sp>
          <p:sp>
            <p:nvSpPr>
              <p:cNvPr id="13" name="Freeform 13"/>
              <p:cNvSpPr/>
              <p:nvPr/>
            </p:nvSpPr>
            <p:spPr>
              <a:xfrm>
                <a:off x="-1568" y="-51"/>
                <a:ext cx="189826" cy="63602"/>
              </a:xfrm>
              <a:custGeom>
                <a:avLst/>
                <a:gdLst/>
                <a:ahLst/>
                <a:cxnLst/>
                <a:rect l="l" t="t" r="r" b="b"/>
                <a:pathLst>
                  <a:path w="189826" h="63602">
                    <a:moveTo>
                      <a:pt x="33318" y="51"/>
                    </a:moveTo>
                    <a:lnTo>
                      <a:pt x="156508" y="51"/>
                    </a:lnTo>
                    <a:cubicBezTo>
                      <a:pt x="167885" y="0"/>
                      <a:pt x="178420" y="6040"/>
                      <a:pt x="184123" y="15885"/>
                    </a:cubicBezTo>
                    <a:cubicBezTo>
                      <a:pt x="189826" y="25729"/>
                      <a:pt x="189826" y="37873"/>
                      <a:pt x="184123" y="47717"/>
                    </a:cubicBezTo>
                    <a:cubicBezTo>
                      <a:pt x="178420" y="57562"/>
                      <a:pt x="167885" y="63602"/>
                      <a:pt x="156508" y="63551"/>
                    </a:cubicBezTo>
                    <a:lnTo>
                      <a:pt x="33318" y="63551"/>
                    </a:lnTo>
                    <a:cubicBezTo>
                      <a:pt x="21941" y="63602"/>
                      <a:pt x="11406" y="57562"/>
                      <a:pt x="5703" y="47717"/>
                    </a:cubicBezTo>
                    <a:cubicBezTo>
                      <a:pt x="0" y="37873"/>
                      <a:pt x="0" y="25729"/>
                      <a:pt x="5703" y="15885"/>
                    </a:cubicBezTo>
                    <a:cubicBezTo>
                      <a:pt x="11406" y="6040"/>
                      <a:pt x="21941" y="0"/>
                      <a:pt x="33318" y="51"/>
                    </a:cubicBezTo>
                    <a:close/>
                  </a:path>
                </a:pathLst>
              </a:custGeom>
              <a:solidFill>
                <a:srgbClr val="FF1616"/>
              </a:solidFill>
            </p:spPr>
          </p:sp>
        </p:grpSp>
      </p:grpSp>
      <p:pic>
        <p:nvPicPr>
          <p:cNvPr id="14" name="Picture 14"/>
          <p:cNvPicPr>
            <a:picLocks noChangeAspect="1"/>
          </p:cNvPicPr>
          <p:nvPr/>
        </p:nvPicPr>
        <p:blipFill>
          <a:blip r:embed="rId4"/>
          <a:srcRect/>
          <a:stretch>
            <a:fillRect/>
          </a:stretch>
        </p:blipFill>
        <p:spPr>
          <a:xfrm>
            <a:off x="1991789" y="274710"/>
            <a:ext cx="9098056" cy="4997382"/>
          </a:xfrm>
          <a:prstGeom prst="rect">
            <a:avLst/>
          </a:prstGeom>
        </p:spPr>
      </p:pic>
      <p:pic>
        <p:nvPicPr>
          <p:cNvPr id="15" name="Picture 15"/>
          <p:cNvPicPr>
            <a:picLocks noChangeAspect="1"/>
          </p:cNvPicPr>
          <p:nvPr/>
        </p:nvPicPr>
        <p:blipFill>
          <a:blip r:embed="rId5"/>
          <a:srcRect/>
          <a:stretch>
            <a:fillRect/>
          </a:stretch>
        </p:blipFill>
        <p:spPr>
          <a:xfrm>
            <a:off x="11089845" y="71329"/>
            <a:ext cx="7198155" cy="5094397"/>
          </a:xfrm>
          <a:prstGeom prst="rect">
            <a:avLst/>
          </a:prstGeom>
        </p:spPr>
      </p:pic>
      <p:sp>
        <p:nvSpPr>
          <p:cNvPr id="16" name="TextBox 16"/>
          <p:cNvSpPr txBox="1"/>
          <p:nvPr/>
        </p:nvSpPr>
        <p:spPr>
          <a:xfrm>
            <a:off x="2262158" y="6505723"/>
            <a:ext cx="3904836" cy="1122425"/>
          </a:xfrm>
          <a:prstGeom prst="rect">
            <a:avLst/>
          </a:prstGeom>
        </p:spPr>
        <p:txBody>
          <a:bodyPr lIns="0" tIns="0" rIns="0" bIns="0" rtlCol="0" anchor="t">
            <a:spAutoFit/>
          </a:bodyPr>
          <a:lstStyle/>
          <a:p>
            <a:pPr>
              <a:lnSpc>
                <a:spcPts val="4422"/>
              </a:lnSpc>
            </a:pPr>
            <a:r>
              <a:rPr lang="en-US" sz="3300">
                <a:solidFill>
                  <a:srgbClr val="242424"/>
                </a:solidFill>
                <a:latin typeface="Poppins Medium Bold"/>
              </a:rPr>
              <a:t>INSIGHT TRENDING TOPIC</a:t>
            </a:r>
          </a:p>
        </p:txBody>
      </p:sp>
      <p:sp>
        <p:nvSpPr>
          <p:cNvPr id="17" name="TextBox 17"/>
          <p:cNvSpPr txBox="1"/>
          <p:nvPr/>
        </p:nvSpPr>
        <p:spPr>
          <a:xfrm>
            <a:off x="6890894" y="5962936"/>
            <a:ext cx="5542965" cy="2482850"/>
          </a:xfrm>
          <a:prstGeom prst="rect">
            <a:avLst/>
          </a:prstGeom>
        </p:spPr>
        <p:txBody>
          <a:bodyPr lIns="0" tIns="0" rIns="0" bIns="0" rtlCol="0" anchor="t">
            <a:spAutoFit/>
          </a:bodyPr>
          <a:lstStyle/>
          <a:p>
            <a:pPr algn="just">
              <a:lnSpc>
                <a:spcPts val="2800"/>
              </a:lnSpc>
            </a:pPr>
            <a:r>
              <a:rPr lang="en-US" sz="2000">
                <a:solidFill>
                  <a:srgbClr val="242424"/>
                </a:solidFill>
                <a:latin typeface="Poppins"/>
              </a:rPr>
              <a:t>User CNN </a:t>
            </a:r>
            <a:r>
              <a:rPr lang="en-US" sz="2000">
                <a:solidFill>
                  <a:srgbClr val="242424"/>
                </a:solidFill>
                <a:latin typeface="Poppins Bold"/>
              </a:rPr>
              <a:t>lebih banyak memilih topik</a:t>
            </a:r>
            <a:r>
              <a:rPr lang="en-US" sz="2000">
                <a:solidFill>
                  <a:srgbClr val="242424"/>
                </a:solidFill>
                <a:latin typeface="Poppins"/>
              </a:rPr>
              <a:t> nasional dengan jumlah 30.770 (34.4%)</a:t>
            </a:r>
          </a:p>
          <a:p>
            <a:pPr algn="just">
              <a:lnSpc>
                <a:spcPts val="2800"/>
              </a:lnSpc>
            </a:pPr>
            <a:endParaRPr lang="en-US" sz="2000">
              <a:solidFill>
                <a:srgbClr val="242424"/>
              </a:solidFill>
              <a:latin typeface="Poppins"/>
            </a:endParaRPr>
          </a:p>
          <a:p>
            <a:pPr algn="just">
              <a:lnSpc>
                <a:spcPts val="2800"/>
              </a:lnSpc>
            </a:pPr>
            <a:r>
              <a:rPr lang="en-US" sz="2000">
                <a:solidFill>
                  <a:srgbClr val="242424"/>
                </a:solidFill>
                <a:latin typeface="Poppins"/>
              </a:rPr>
              <a:t>sementara topik </a:t>
            </a:r>
            <a:r>
              <a:rPr lang="en-US" sz="2000">
                <a:solidFill>
                  <a:srgbClr val="242424"/>
                </a:solidFill>
                <a:latin typeface="Poppins Bold"/>
              </a:rPr>
              <a:t>yang kurang diminati</a:t>
            </a:r>
            <a:r>
              <a:rPr lang="en-US" sz="2000">
                <a:solidFill>
                  <a:srgbClr val="242424"/>
                </a:solidFill>
                <a:latin typeface="Poppins"/>
              </a:rPr>
              <a:t> oleh user CNN yaitu topik Hiburan  dengan jumlah 6.743 (7.5%).</a:t>
            </a:r>
          </a:p>
          <a:p>
            <a:pPr marL="0" lvl="0" indent="0" algn="just">
              <a:lnSpc>
                <a:spcPts val="2800"/>
              </a:lnSpc>
            </a:pPr>
            <a:endParaRPr lang="en-US" sz="2000">
              <a:solidFill>
                <a:srgbClr val="242424"/>
              </a:solidFill>
              <a:latin typeface="Poppins"/>
            </a:endParaRPr>
          </a:p>
        </p:txBody>
      </p:sp>
      <p:sp>
        <p:nvSpPr>
          <p:cNvPr id="18" name="TextBox 18"/>
          <p:cNvSpPr txBox="1"/>
          <p:nvPr/>
        </p:nvSpPr>
        <p:spPr>
          <a:xfrm>
            <a:off x="13440552" y="5375275"/>
            <a:ext cx="1925235" cy="375284"/>
          </a:xfrm>
          <a:prstGeom prst="rect">
            <a:avLst/>
          </a:prstGeom>
        </p:spPr>
        <p:txBody>
          <a:bodyPr lIns="0" tIns="0" rIns="0" bIns="0" rtlCol="0" anchor="t">
            <a:spAutoFit/>
          </a:bodyPr>
          <a:lstStyle/>
          <a:p>
            <a:pPr marL="0" lvl="0" indent="0">
              <a:lnSpc>
                <a:spcPts val="2940"/>
              </a:lnSpc>
              <a:spcBef>
                <a:spcPct val="0"/>
              </a:spcBef>
            </a:pPr>
            <a:r>
              <a:rPr lang="en-US" sz="2100">
                <a:solidFill>
                  <a:srgbClr val="242424"/>
                </a:solidFill>
                <a:latin typeface="Poppins Medium Bold"/>
              </a:rPr>
              <a:t>NASIONAL</a:t>
            </a:r>
          </a:p>
        </p:txBody>
      </p:sp>
      <p:sp>
        <p:nvSpPr>
          <p:cNvPr id="19" name="TextBox 19"/>
          <p:cNvSpPr txBox="1"/>
          <p:nvPr/>
        </p:nvSpPr>
        <p:spPr>
          <a:xfrm>
            <a:off x="13440552" y="7142167"/>
            <a:ext cx="1925235" cy="375284"/>
          </a:xfrm>
          <a:prstGeom prst="rect">
            <a:avLst/>
          </a:prstGeom>
        </p:spPr>
        <p:txBody>
          <a:bodyPr lIns="0" tIns="0" rIns="0" bIns="0" rtlCol="0" anchor="t">
            <a:spAutoFit/>
          </a:bodyPr>
          <a:lstStyle/>
          <a:p>
            <a:pPr marL="0" lvl="0" indent="0">
              <a:lnSpc>
                <a:spcPts val="2940"/>
              </a:lnSpc>
              <a:spcBef>
                <a:spcPct val="0"/>
              </a:spcBef>
            </a:pPr>
            <a:r>
              <a:rPr lang="en-US" sz="2100">
                <a:solidFill>
                  <a:srgbClr val="242424"/>
                </a:solidFill>
                <a:latin typeface="Poppins Medium Bold"/>
              </a:rPr>
              <a:t>HIBURAN</a:t>
            </a:r>
          </a:p>
        </p:txBody>
      </p:sp>
      <p:sp>
        <p:nvSpPr>
          <p:cNvPr id="20" name="TextBox 20"/>
          <p:cNvSpPr txBox="1"/>
          <p:nvPr/>
        </p:nvSpPr>
        <p:spPr>
          <a:xfrm>
            <a:off x="16831367" y="5375275"/>
            <a:ext cx="851212" cy="375284"/>
          </a:xfrm>
          <a:prstGeom prst="rect">
            <a:avLst/>
          </a:prstGeom>
        </p:spPr>
        <p:txBody>
          <a:bodyPr lIns="0" tIns="0" rIns="0" bIns="0" rtlCol="0" anchor="t">
            <a:spAutoFit/>
          </a:bodyPr>
          <a:lstStyle/>
          <a:p>
            <a:pPr marL="0" lvl="0" indent="0" algn="r">
              <a:lnSpc>
                <a:spcPts val="2940"/>
              </a:lnSpc>
              <a:spcBef>
                <a:spcPct val="0"/>
              </a:spcBef>
            </a:pPr>
            <a:r>
              <a:rPr lang="en-US" sz="2100">
                <a:solidFill>
                  <a:srgbClr val="242424"/>
                </a:solidFill>
                <a:latin typeface="Poppins Medium"/>
              </a:rPr>
              <a:t>34.4%</a:t>
            </a:r>
          </a:p>
        </p:txBody>
      </p:sp>
      <p:sp>
        <p:nvSpPr>
          <p:cNvPr id="21" name="TextBox 21"/>
          <p:cNvSpPr txBox="1"/>
          <p:nvPr/>
        </p:nvSpPr>
        <p:spPr>
          <a:xfrm>
            <a:off x="16836021" y="7204757"/>
            <a:ext cx="851212" cy="375284"/>
          </a:xfrm>
          <a:prstGeom prst="rect">
            <a:avLst/>
          </a:prstGeom>
        </p:spPr>
        <p:txBody>
          <a:bodyPr lIns="0" tIns="0" rIns="0" bIns="0" rtlCol="0" anchor="t">
            <a:spAutoFit/>
          </a:bodyPr>
          <a:lstStyle/>
          <a:p>
            <a:pPr marL="0" lvl="0" indent="0" algn="r">
              <a:lnSpc>
                <a:spcPts val="2940"/>
              </a:lnSpc>
              <a:spcBef>
                <a:spcPct val="0"/>
              </a:spcBef>
            </a:pPr>
            <a:r>
              <a:rPr lang="en-US" sz="2100">
                <a:solidFill>
                  <a:srgbClr val="242424"/>
                </a:solidFill>
                <a:latin typeface="Poppins Medium"/>
              </a:rPr>
              <a:t>7.5%</a:t>
            </a:r>
          </a:p>
        </p:txBody>
      </p:sp>
      <p:grpSp>
        <p:nvGrpSpPr>
          <p:cNvPr id="22" name="Group 22"/>
          <p:cNvGrpSpPr/>
          <p:nvPr/>
        </p:nvGrpSpPr>
        <p:grpSpPr>
          <a:xfrm>
            <a:off x="557143" y="5991511"/>
            <a:ext cx="812798" cy="3861769"/>
            <a:chOff x="0" y="0"/>
            <a:chExt cx="1083731" cy="5149026"/>
          </a:xfrm>
        </p:grpSpPr>
        <p:sp>
          <p:nvSpPr>
            <p:cNvPr id="23" name="TextBox 23"/>
            <p:cNvSpPr txBox="1"/>
            <p:nvPr/>
          </p:nvSpPr>
          <p:spPr>
            <a:xfrm rot="-5400000">
              <a:off x="-378362" y="4271132"/>
              <a:ext cx="1208630" cy="547156"/>
            </a:xfrm>
            <a:prstGeom prst="rect">
              <a:avLst/>
            </a:prstGeom>
          </p:spPr>
          <p:txBody>
            <a:bodyPr lIns="0" tIns="0" rIns="0" bIns="0" rtlCol="0" anchor="t">
              <a:spAutoFit/>
            </a:bodyPr>
            <a:lstStyle/>
            <a:p>
              <a:pPr>
                <a:lnSpc>
                  <a:spcPts val="3500"/>
                </a:lnSpc>
              </a:pPr>
              <a:r>
                <a:rPr lang="en-US" sz="2500">
                  <a:solidFill>
                    <a:srgbClr val="242424"/>
                  </a:solidFill>
                  <a:latin typeface="Prompt Bold"/>
                </a:rPr>
                <a:t>DACC</a:t>
              </a:r>
            </a:p>
          </p:txBody>
        </p:sp>
        <p:sp>
          <p:nvSpPr>
            <p:cNvPr id="24" name="AutoShape 24"/>
            <p:cNvSpPr/>
            <p:nvPr/>
          </p:nvSpPr>
          <p:spPr>
            <a:xfrm rot="5400000">
              <a:off x="-799474" y="2494768"/>
              <a:ext cx="2098479" cy="0"/>
            </a:xfrm>
            <a:prstGeom prst="line">
              <a:avLst/>
            </a:prstGeom>
            <a:ln w="50800" cap="flat">
              <a:solidFill>
                <a:srgbClr val="242424"/>
              </a:solidFill>
              <a:prstDash val="solid"/>
              <a:headEnd type="none" w="sm" len="sm"/>
              <a:tailEnd type="none" w="sm" len="sm"/>
            </a:ln>
          </p:spPr>
        </p:sp>
        <p:sp>
          <p:nvSpPr>
            <p:cNvPr id="25" name="TextBox 25"/>
            <p:cNvSpPr txBox="1"/>
            <p:nvPr/>
          </p:nvSpPr>
          <p:spPr>
            <a:xfrm rot="-5400000">
              <a:off x="-86500" y="38876"/>
              <a:ext cx="1209108" cy="1131356"/>
            </a:xfrm>
            <a:prstGeom prst="rect">
              <a:avLst/>
            </a:prstGeom>
          </p:spPr>
          <p:txBody>
            <a:bodyPr lIns="0" tIns="0" rIns="0" bIns="0" rtlCol="0" anchor="t">
              <a:spAutoFit/>
            </a:bodyPr>
            <a:lstStyle/>
            <a:p>
              <a:pPr>
                <a:lnSpc>
                  <a:spcPts val="3500"/>
                </a:lnSpc>
              </a:pPr>
              <a:r>
                <a:rPr lang="en-US" sz="2500">
                  <a:solidFill>
                    <a:srgbClr val="242424"/>
                  </a:solidFill>
                  <a:latin typeface="Prompt Bold"/>
                </a:rPr>
                <a:t>2022</a:t>
              </a:r>
            </a:p>
            <a:p>
              <a:pPr>
                <a:lnSpc>
                  <a:spcPts val="3500"/>
                </a:lnSpc>
              </a:pPr>
              <a:endParaRPr lang="en-US" sz="2500">
                <a:solidFill>
                  <a:srgbClr val="242424"/>
                </a:solidFill>
                <a:latin typeface="Prompt Bold"/>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143500"/>
            <a:chOff x="0" y="0"/>
            <a:chExt cx="6671512" cy="1876363"/>
          </a:xfrm>
        </p:grpSpPr>
        <p:sp>
          <p:nvSpPr>
            <p:cNvPr id="3" name="Freeform 3"/>
            <p:cNvSpPr/>
            <p:nvPr/>
          </p:nvSpPr>
          <p:spPr>
            <a:xfrm>
              <a:off x="0" y="0"/>
              <a:ext cx="6671512" cy="1876363"/>
            </a:xfrm>
            <a:custGeom>
              <a:avLst/>
              <a:gdLst/>
              <a:ahLst/>
              <a:cxnLst/>
              <a:rect l="l" t="t" r="r" b="b"/>
              <a:pathLst>
                <a:path w="6671512" h="1876363">
                  <a:moveTo>
                    <a:pt x="0" y="0"/>
                  </a:moveTo>
                  <a:lnTo>
                    <a:pt x="6671512" y="0"/>
                  </a:lnTo>
                  <a:lnTo>
                    <a:pt x="6671512" y="1876363"/>
                  </a:lnTo>
                  <a:lnTo>
                    <a:pt x="0" y="1876363"/>
                  </a:lnTo>
                  <a:close/>
                </a:path>
              </a:pathLst>
            </a:custGeom>
            <a:solidFill>
              <a:srgbClr val="F8C700"/>
            </a:solidFill>
          </p:spPr>
        </p:sp>
      </p:grpSp>
      <p:grpSp>
        <p:nvGrpSpPr>
          <p:cNvPr id="4" name="Group 4"/>
          <p:cNvGrpSpPr/>
          <p:nvPr/>
        </p:nvGrpSpPr>
        <p:grpSpPr>
          <a:xfrm>
            <a:off x="0" y="5143500"/>
            <a:ext cx="18288000" cy="5143500"/>
            <a:chOff x="0" y="0"/>
            <a:chExt cx="6671512" cy="1876363"/>
          </a:xfrm>
        </p:grpSpPr>
        <p:sp>
          <p:nvSpPr>
            <p:cNvPr id="5" name="Freeform 5"/>
            <p:cNvSpPr/>
            <p:nvPr/>
          </p:nvSpPr>
          <p:spPr>
            <a:xfrm>
              <a:off x="0" y="0"/>
              <a:ext cx="6671512" cy="1876363"/>
            </a:xfrm>
            <a:custGeom>
              <a:avLst/>
              <a:gdLst/>
              <a:ahLst/>
              <a:cxnLst/>
              <a:rect l="l" t="t" r="r" b="b"/>
              <a:pathLst>
                <a:path w="6671512" h="1876363">
                  <a:moveTo>
                    <a:pt x="0" y="0"/>
                  </a:moveTo>
                  <a:lnTo>
                    <a:pt x="6671512" y="0"/>
                  </a:lnTo>
                  <a:lnTo>
                    <a:pt x="6671512" y="1876363"/>
                  </a:lnTo>
                  <a:lnTo>
                    <a:pt x="0" y="1876363"/>
                  </a:lnTo>
                  <a:close/>
                </a:path>
              </a:pathLst>
            </a:custGeom>
            <a:solidFill>
              <a:srgbClr val="242424"/>
            </a:solidFill>
          </p:spPr>
        </p:sp>
      </p:grpSp>
      <p:grpSp>
        <p:nvGrpSpPr>
          <p:cNvPr id="6" name="Group 6"/>
          <p:cNvGrpSpPr/>
          <p:nvPr/>
        </p:nvGrpSpPr>
        <p:grpSpPr>
          <a:xfrm>
            <a:off x="805815" y="0"/>
            <a:ext cx="16676370" cy="10287000"/>
            <a:chOff x="0" y="0"/>
            <a:chExt cx="6083585" cy="3752725"/>
          </a:xfrm>
        </p:grpSpPr>
        <p:sp>
          <p:nvSpPr>
            <p:cNvPr id="7" name="Freeform 7"/>
            <p:cNvSpPr/>
            <p:nvPr/>
          </p:nvSpPr>
          <p:spPr>
            <a:xfrm>
              <a:off x="0" y="0"/>
              <a:ext cx="6083585" cy="3752726"/>
            </a:xfrm>
            <a:custGeom>
              <a:avLst/>
              <a:gdLst/>
              <a:ahLst/>
              <a:cxnLst/>
              <a:rect l="l" t="t" r="r" b="b"/>
              <a:pathLst>
                <a:path w="6083585" h="3752726">
                  <a:moveTo>
                    <a:pt x="0" y="0"/>
                  </a:moveTo>
                  <a:lnTo>
                    <a:pt x="6083585" y="0"/>
                  </a:lnTo>
                  <a:lnTo>
                    <a:pt x="6083585" y="3752726"/>
                  </a:lnTo>
                  <a:lnTo>
                    <a:pt x="0" y="3752726"/>
                  </a:lnTo>
                  <a:close/>
                </a:path>
              </a:pathLst>
            </a:custGeom>
            <a:solidFill>
              <a:srgbClr val="FFFFFF"/>
            </a:solidFill>
          </p:spPr>
        </p:sp>
      </p:grpSp>
      <p:sp>
        <p:nvSpPr>
          <p:cNvPr id="8" name="AutoShape 8"/>
          <p:cNvSpPr/>
          <p:nvPr/>
        </p:nvSpPr>
        <p:spPr>
          <a:xfrm>
            <a:off x="8319973" y="1374774"/>
            <a:ext cx="1648055" cy="0"/>
          </a:xfrm>
          <a:prstGeom prst="line">
            <a:avLst/>
          </a:prstGeom>
          <a:ln w="66675" cap="flat">
            <a:solidFill>
              <a:srgbClr val="FFE57D"/>
            </a:solidFill>
            <a:prstDash val="solid"/>
            <a:headEnd type="none" w="sm" len="sm"/>
            <a:tailEnd type="none" w="sm" len="sm"/>
          </a:ln>
        </p:spPr>
      </p:sp>
      <p:pic>
        <p:nvPicPr>
          <p:cNvPr id="9" name="Picture 9"/>
          <p:cNvPicPr>
            <a:picLocks noChangeAspect="1"/>
          </p:cNvPicPr>
          <p:nvPr/>
        </p:nvPicPr>
        <p:blipFill>
          <a:blip r:embed="rId2"/>
          <a:srcRect/>
          <a:stretch>
            <a:fillRect/>
          </a:stretch>
        </p:blipFill>
        <p:spPr>
          <a:xfrm>
            <a:off x="6067851" y="1631949"/>
            <a:ext cx="10443572" cy="5899786"/>
          </a:xfrm>
          <a:prstGeom prst="rect">
            <a:avLst/>
          </a:prstGeom>
        </p:spPr>
      </p:pic>
      <p:pic>
        <p:nvPicPr>
          <p:cNvPr id="10" name="Picture 10"/>
          <p:cNvPicPr>
            <a:picLocks noChangeAspect="1"/>
          </p:cNvPicPr>
          <p:nvPr/>
        </p:nvPicPr>
        <p:blipFill>
          <a:blip r:embed="rId3"/>
          <a:srcRect l="16494"/>
          <a:stretch>
            <a:fillRect/>
          </a:stretch>
        </p:blipFill>
        <p:spPr>
          <a:xfrm>
            <a:off x="1841624" y="1960549"/>
            <a:ext cx="3938585" cy="5242586"/>
          </a:xfrm>
          <a:prstGeom prst="rect">
            <a:avLst/>
          </a:prstGeom>
        </p:spPr>
      </p:pic>
      <p:sp>
        <p:nvSpPr>
          <p:cNvPr id="11" name="TextBox 11"/>
          <p:cNvSpPr txBox="1"/>
          <p:nvPr/>
        </p:nvSpPr>
        <p:spPr>
          <a:xfrm>
            <a:off x="5873764" y="647700"/>
            <a:ext cx="6540472" cy="727074"/>
          </a:xfrm>
          <a:prstGeom prst="rect">
            <a:avLst/>
          </a:prstGeom>
        </p:spPr>
        <p:txBody>
          <a:bodyPr lIns="0" tIns="0" rIns="0" bIns="0" rtlCol="0" anchor="t">
            <a:spAutoFit/>
          </a:bodyPr>
          <a:lstStyle/>
          <a:p>
            <a:pPr algn="ctr">
              <a:lnSpc>
                <a:spcPts val="5600"/>
              </a:lnSpc>
            </a:pPr>
            <a:r>
              <a:rPr lang="en-US" sz="4000">
                <a:solidFill>
                  <a:srgbClr val="242424"/>
                </a:solidFill>
                <a:latin typeface="Poppins Medium Bold"/>
              </a:rPr>
              <a:t>INSIGHT TOTAL LIKE</a:t>
            </a:r>
          </a:p>
        </p:txBody>
      </p:sp>
      <p:sp>
        <p:nvSpPr>
          <p:cNvPr id="12" name="TextBox 12"/>
          <p:cNvSpPr txBox="1"/>
          <p:nvPr/>
        </p:nvSpPr>
        <p:spPr>
          <a:xfrm>
            <a:off x="7886071" y="7634286"/>
            <a:ext cx="2515859" cy="424815"/>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242424"/>
                </a:solidFill>
                <a:latin typeface="Poppins Medium Bold"/>
              </a:rPr>
              <a:t>Observations</a:t>
            </a:r>
          </a:p>
        </p:txBody>
      </p:sp>
      <p:sp>
        <p:nvSpPr>
          <p:cNvPr id="13" name="TextBox 13"/>
          <p:cNvSpPr txBox="1"/>
          <p:nvPr/>
        </p:nvSpPr>
        <p:spPr>
          <a:xfrm>
            <a:off x="5262393" y="8133076"/>
            <a:ext cx="8001569" cy="1856231"/>
          </a:xfrm>
          <a:prstGeom prst="rect">
            <a:avLst/>
          </a:prstGeom>
        </p:spPr>
        <p:txBody>
          <a:bodyPr lIns="0" tIns="0" rIns="0" bIns="0" rtlCol="0" anchor="t">
            <a:spAutoFit/>
          </a:bodyPr>
          <a:lstStyle/>
          <a:p>
            <a:pPr algn="ctr">
              <a:lnSpc>
                <a:spcPts val="2964"/>
              </a:lnSpc>
            </a:pPr>
            <a:r>
              <a:rPr lang="en-US" sz="1900">
                <a:solidFill>
                  <a:srgbClr val="242424"/>
                </a:solidFill>
                <a:latin typeface="Poppins"/>
              </a:rPr>
              <a:t>User CNN lebih banyak memberikan like pada </a:t>
            </a:r>
            <a:r>
              <a:rPr lang="en-US" sz="1900">
                <a:solidFill>
                  <a:srgbClr val="242424"/>
                </a:solidFill>
                <a:latin typeface="Poppins Bold"/>
              </a:rPr>
              <a:t>topik nasional</a:t>
            </a:r>
            <a:r>
              <a:rPr lang="en-US" sz="1900">
                <a:solidFill>
                  <a:srgbClr val="242424"/>
                </a:solidFill>
                <a:latin typeface="Poppins"/>
              </a:rPr>
              <a:t> dengan jumlah 4.813.928,</a:t>
            </a:r>
          </a:p>
          <a:p>
            <a:pPr algn="ctr">
              <a:lnSpc>
                <a:spcPts val="2964"/>
              </a:lnSpc>
            </a:pPr>
            <a:r>
              <a:rPr lang="en-US" sz="1900">
                <a:solidFill>
                  <a:srgbClr val="242424"/>
                </a:solidFill>
                <a:latin typeface="Poppins"/>
              </a:rPr>
              <a:t>sementara topik yang paling sedikit diberikan like oleh user CNN yaitu </a:t>
            </a:r>
            <a:r>
              <a:rPr lang="en-US" sz="1900">
                <a:solidFill>
                  <a:srgbClr val="242424"/>
                </a:solidFill>
                <a:latin typeface="Poppins Bold"/>
              </a:rPr>
              <a:t>topik gayahidup</a:t>
            </a:r>
            <a:r>
              <a:rPr lang="en-US" sz="1900">
                <a:solidFill>
                  <a:srgbClr val="242424"/>
                </a:solidFill>
                <a:latin typeface="Poppins"/>
              </a:rPr>
              <a:t> dengan jumlah 280.706.</a:t>
            </a:r>
          </a:p>
          <a:p>
            <a:pPr marL="0" lvl="0" indent="0" algn="ctr">
              <a:lnSpc>
                <a:spcPts val="2964"/>
              </a:lnSpc>
            </a:pPr>
            <a:endParaRPr lang="en-US" sz="1900">
              <a:solidFill>
                <a:srgbClr val="242424"/>
              </a:solidFill>
              <a:latin typeface="Poppins"/>
            </a:endParaRPr>
          </a:p>
        </p:txBody>
      </p:sp>
      <p:grpSp>
        <p:nvGrpSpPr>
          <p:cNvPr id="14" name="Group 14"/>
          <p:cNvGrpSpPr/>
          <p:nvPr/>
        </p:nvGrpSpPr>
        <p:grpSpPr>
          <a:xfrm>
            <a:off x="16799065" y="0"/>
            <a:ext cx="1488935" cy="10287000"/>
            <a:chOff x="0" y="0"/>
            <a:chExt cx="1985246" cy="13716000"/>
          </a:xfrm>
        </p:grpSpPr>
        <p:grpSp>
          <p:nvGrpSpPr>
            <p:cNvPr id="15" name="Group 15"/>
            <p:cNvGrpSpPr/>
            <p:nvPr/>
          </p:nvGrpSpPr>
          <p:grpSpPr>
            <a:xfrm>
              <a:off x="0" y="0"/>
              <a:ext cx="1985246" cy="13716000"/>
              <a:chOff x="0" y="0"/>
              <a:chExt cx="543167" cy="3752725"/>
            </a:xfrm>
          </p:grpSpPr>
          <p:sp>
            <p:nvSpPr>
              <p:cNvPr id="16" name="Freeform 16"/>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8C700"/>
              </a:solidFill>
            </p:spPr>
          </p:sp>
        </p:gr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98189" y="615861"/>
              <a:ext cx="988869" cy="1005320"/>
            </a:xfrm>
            <a:prstGeom prst="rect">
              <a:avLst/>
            </a:prstGeom>
          </p:spPr>
        </p:pic>
        <p:sp>
          <p:nvSpPr>
            <p:cNvPr id="18" name="TextBox 18"/>
            <p:cNvSpPr txBox="1"/>
            <p:nvPr/>
          </p:nvSpPr>
          <p:spPr>
            <a:xfrm rot="-5400000">
              <a:off x="374984" y="12259814"/>
              <a:ext cx="1208630" cy="547156"/>
            </a:xfrm>
            <a:prstGeom prst="rect">
              <a:avLst/>
            </a:prstGeom>
          </p:spPr>
          <p:txBody>
            <a:bodyPr lIns="0" tIns="0" rIns="0" bIns="0" rtlCol="0" anchor="t">
              <a:spAutoFit/>
            </a:bodyPr>
            <a:lstStyle/>
            <a:p>
              <a:pPr>
                <a:lnSpc>
                  <a:spcPts val="3500"/>
                </a:lnSpc>
              </a:pPr>
              <a:r>
                <a:rPr lang="en-US" sz="2500">
                  <a:solidFill>
                    <a:srgbClr val="242424"/>
                  </a:solidFill>
                  <a:latin typeface="Prompt Bold"/>
                </a:rPr>
                <a:t>DACC</a:t>
              </a:r>
            </a:p>
          </p:txBody>
        </p:sp>
        <p:sp>
          <p:nvSpPr>
            <p:cNvPr id="19" name="AutoShape 19"/>
            <p:cNvSpPr/>
            <p:nvPr/>
          </p:nvSpPr>
          <p:spPr>
            <a:xfrm rot="5400000">
              <a:off x="-46128" y="10483450"/>
              <a:ext cx="2098479" cy="0"/>
            </a:xfrm>
            <a:prstGeom prst="line">
              <a:avLst/>
            </a:prstGeom>
            <a:ln w="50800" cap="flat">
              <a:solidFill>
                <a:srgbClr val="242424"/>
              </a:solidFill>
              <a:prstDash val="solid"/>
              <a:headEnd type="none" w="sm" len="sm"/>
              <a:tailEnd type="none" w="sm" len="sm"/>
            </a:ln>
          </p:spPr>
        </p:sp>
        <p:sp>
          <p:nvSpPr>
            <p:cNvPr id="20" name="TextBox 20"/>
            <p:cNvSpPr txBox="1"/>
            <p:nvPr/>
          </p:nvSpPr>
          <p:spPr>
            <a:xfrm rot="-5400000">
              <a:off x="666846" y="8027558"/>
              <a:ext cx="1209108" cy="1131356"/>
            </a:xfrm>
            <a:prstGeom prst="rect">
              <a:avLst/>
            </a:prstGeom>
          </p:spPr>
          <p:txBody>
            <a:bodyPr lIns="0" tIns="0" rIns="0" bIns="0" rtlCol="0" anchor="t">
              <a:spAutoFit/>
            </a:bodyPr>
            <a:lstStyle/>
            <a:p>
              <a:pPr>
                <a:lnSpc>
                  <a:spcPts val="3500"/>
                </a:lnSpc>
              </a:pPr>
              <a:r>
                <a:rPr lang="en-US" sz="2500">
                  <a:solidFill>
                    <a:srgbClr val="242424"/>
                  </a:solidFill>
                  <a:latin typeface="Prompt Bold"/>
                </a:rPr>
                <a:t>2022</a:t>
              </a:r>
            </a:p>
            <a:p>
              <a:pPr>
                <a:lnSpc>
                  <a:spcPts val="3500"/>
                </a:lnSpc>
              </a:pPr>
              <a:endParaRPr lang="en-US" sz="2500">
                <a:solidFill>
                  <a:srgbClr val="242424"/>
                </a:solidFill>
                <a:latin typeface="Prompt Bold"/>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779" b="3792"/>
          <a:stretch>
            <a:fillRect/>
          </a:stretch>
        </p:blipFill>
        <p:spPr>
          <a:xfrm>
            <a:off x="0" y="0"/>
            <a:ext cx="18288000" cy="10287000"/>
          </a:xfrm>
          <a:prstGeom prst="rect">
            <a:avLst/>
          </a:prstGeom>
        </p:spPr>
      </p:pic>
      <p:grpSp>
        <p:nvGrpSpPr>
          <p:cNvPr id="3" name="Group 3"/>
          <p:cNvGrpSpPr/>
          <p:nvPr/>
        </p:nvGrpSpPr>
        <p:grpSpPr>
          <a:xfrm>
            <a:off x="0" y="0"/>
            <a:ext cx="16799065" cy="10287000"/>
            <a:chOff x="0" y="0"/>
            <a:chExt cx="6128345" cy="3752725"/>
          </a:xfrm>
        </p:grpSpPr>
        <p:sp>
          <p:nvSpPr>
            <p:cNvPr id="4" name="Freeform 4"/>
            <p:cNvSpPr/>
            <p:nvPr/>
          </p:nvSpPr>
          <p:spPr>
            <a:xfrm>
              <a:off x="0" y="0"/>
              <a:ext cx="6128345" cy="3752726"/>
            </a:xfrm>
            <a:custGeom>
              <a:avLst/>
              <a:gdLst/>
              <a:ahLst/>
              <a:cxnLst/>
              <a:rect l="l" t="t" r="r" b="b"/>
              <a:pathLst>
                <a:path w="6128345" h="3752726">
                  <a:moveTo>
                    <a:pt x="0" y="0"/>
                  </a:moveTo>
                  <a:lnTo>
                    <a:pt x="6128345" y="0"/>
                  </a:lnTo>
                  <a:lnTo>
                    <a:pt x="6128345" y="3752726"/>
                  </a:lnTo>
                  <a:lnTo>
                    <a:pt x="0" y="3752726"/>
                  </a:lnTo>
                  <a:close/>
                </a:path>
              </a:pathLst>
            </a:custGeom>
            <a:solidFill>
              <a:srgbClr val="242424">
                <a:alpha val="65882"/>
              </a:srgbClr>
            </a:solidFill>
          </p:spPr>
        </p:sp>
      </p:grpSp>
      <p:sp>
        <p:nvSpPr>
          <p:cNvPr id="5" name="TextBox 5"/>
          <p:cNvSpPr txBox="1"/>
          <p:nvPr/>
        </p:nvSpPr>
        <p:spPr>
          <a:xfrm>
            <a:off x="4738028" y="3603622"/>
            <a:ext cx="7323008" cy="1444628"/>
          </a:xfrm>
          <a:prstGeom prst="rect">
            <a:avLst/>
          </a:prstGeom>
        </p:spPr>
        <p:txBody>
          <a:bodyPr lIns="0" tIns="0" rIns="0" bIns="0" rtlCol="0" anchor="t">
            <a:spAutoFit/>
          </a:bodyPr>
          <a:lstStyle/>
          <a:p>
            <a:pPr algn="ctr">
              <a:lnSpc>
                <a:spcPts val="11199"/>
              </a:lnSpc>
            </a:pPr>
            <a:r>
              <a:rPr lang="en-US" sz="7999">
                <a:solidFill>
                  <a:srgbClr val="FFFFFF"/>
                </a:solidFill>
                <a:latin typeface="Poppins ExtraBold"/>
              </a:rPr>
              <a:t>Thank You</a:t>
            </a:r>
          </a:p>
        </p:txBody>
      </p:sp>
      <p:grpSp>
        <p:nvGrpSpPr>
          <p:cNvPr id="6" name="Group 6"/>
          <p:cNvGrpSpPr/>
          <p:nvPr/>
        </p:nvGrpSpPr>
        <p:grpSpPr>
          <a:xfrm>
            <a:off x="16799065" y="0"/>
            <a:ext cx="1488935" cy="10287000"/>
            <a:chOff x="0" y="0"/>
            <a:chExt cx="1985246" cy="13716000"/>
          </a:xfrm>
        </p:grpSpPr>
        <p:grpSp>
          <p:nvGrpSpPr>
            <p:cNvPr id="7" name="Group 7"/>
            <p:cNvGrpSpPr/>
            <p:nvPr/>
          </p:nvGrpSpPr>
          <p:grpSpPr>
            <a:xfrm>
              <a:off x="0" y="0"/>
              <a:ext cx="1985246" cy="13716000"/>
              <a:chOff x="0" y="0"/>
              <a:chExt cx="543167" cy="3752725"/>
            </a:xfrm>
          </p:grpSpPr>
          <p:sp>
            <p:nvSpPr>
              <p:cNvPr id="8" name="Freeform 8"/>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8C700"/>
              </a:solidFill>
            </p:spPr>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98189" y="615861"/>
              <a:ext cx="988869" cy="1005320"/>
            </a:xfrm>
            <a:prstGeom prst="rect">
              <a:avLst/>
            </a:prstGeom>
          </p:spPr>
        </p:pic>
        <p:sp>
          <p:nvSpPr>
            <p:cNvPr id="10" name="TextBox 10"/>
            <p:cNvSpPr txBox="1"/>
            <p:nvPr/>
          </p:nvSpPr>
          <p:spPr>
            <a:xfrm rot="-5400000">
              <a:off x="374984" y="12259814"/>
              <a:ext cx="1208630" cy="547156"/>
            </a:xfrm>
            <a:prstGeom prst="rect">
              <a:avLst/>
            </a:prstGeom>
          </p:spPr>
          <p:txBody>
            <a:bodyPr lIns="0" tIns="0" rIns="0" bIns="0" rtlCol="0" anchor="t">
              <a:spAutoFit/>
            </a:bodyPr>
            <a:lstStyle/>
            <a:p>
              <a:pPr>
                <a:lnSpc>
                  <a:spcPts val="3500"/>
                </a:lnSpc>
              </a:pPr>
              <a:r>
                <a:rPr lang="en-US" sz="2500">
                  <a:solidFill>
                    <a:srgbClr val="242424"/>
                  </a:solidFill>
                  <a:latin typeface="Prompt Bold"/>
                </a:rPr>
                <a:t>DACC</a:t>
              </a:r>
            </a:p>
          </p:txBody>
        </p:sp>
        <p:sp>
          <p:nvSpPr>
            <p:cNvPr id="11" name="AutoShape 11"/>
            <p:cNvSpPr/>
            <p:nvPr/>
          </p:nvSpPr>
          <p:spPr>
            <a:xfrm rot="5400000">
              <a:off x="-46128" y="10483450"/>
              <a:ext cx="2098479" cy="0"/>
            </a:xfrm>
            <a:prstGeom prst="line">
              <a:avLst/>
            </a:prstGeom>
            <a:ln w="50800" cap="flat">
              <a:solidFill>
                <a:srgbClr val="242424"/>
              </a:solidFill>
              <a:prstDash val="solid"/>
              <a:headEnd type="none" w="sm" len="sm"/>
              <a:tailEnd type="none" w="sm" len="sm"/>
            </a:ln>
          </p:spPr>
        </p:sp>
        <p:sp>
          <p:nvSpPr>
            <p:cNvPr id="12" name="TextBox 12"/>
            <p:cNvSpPr txBox="1"/>
            <p:nvPr/>
          </p:nvSpPr>
          <p:spPr>
            <a:xfrm rot="-5400000">
              <a:off x="666846" y="8027558"/>
              <a:ext cx="1209108" cy="1131356"/>
            </a:xfrm>
            <a:prstGeom prst="rect">
              <a:avLst/>
            </a:prstGeom>
          </p:spPr>
          <p:txBody>
            <a:bodyPr lIns="0" tIns="0" rIns="0" bIns="0" rtlCol="0" anchor="t">
              <a:spAutoFit/>
            </a:bodyPr>
            <a:lstStyle/>
            <a:p>
              <a:pPr>
                <a:lnSpc>
                  <a:spcPts val="3500"/>
                </a:lnSpc>
              </a:pPr>
              <a:r>
                <a:rPr lang="en-US" sz="2500">
                  <a:solidFill>
                    <a:srgbClr val="242424"/>
                  </a:solidFill>
                  <a:latin typeface="Prompt Bold"/>
                </a:rPr>
                <a:t>2022</a:t>
              </a:r>
            </a:p>
            <a:p>
              <a:pPr>
                <a:lnSpc>
                  <a:spcPts val="3500"/>
                </a:lnSpc>
              </a:pPr>
              <a:endParaRPr lang="en-US" sz="2500">
                <a:solidFill>
                  <a:srgbClr val="242424"/>
                </a:solidFill>
                <a:latin typeface="Prompt Bold"/>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03161" y="0"/>
            <a:ext cx="7184839" cy="10287000"/>
            <a:chOff x="0" y="0"/>
            <a:chExt cx="2621049" cy="3752725"/>
          </a:xfrm>
        </p:grpSpPr>
        <p:sp>
          <p:nvSpPr>
            <p:cNvPr id="3" name="Freeform 3"/>
            <p:cNvSpPr/>
            <p:nvPr/>
          </p:nvSpPr>
          <p:spPr>
            <a:xfrm>
              <a:off x="0" y="0"/>
              <a:ext cx="2621049" cy="3752726"/>
            </a:xfrm>
            <a:custGeom>
              <a:avLst/>
              <a:gdLst/>
              <a:ahLst/>
              <a:cxnLst/>
              <a:rect l="l" t="t" r="r" b="b"/>
              <a:pathLst>
                <a:path w="2621049" h="3752726">
                  <a:moveTo>
                    <a:pt x="0" y="0"/>
                  </a:moveTo>
                  <a:lnTo>
                    <a:pt x="2621049" y="0"/>
                  </a:lnTo>
                  <a:lnTo>
                    <a:pt x="2621049" y="3752726"/>
                  </a:lnTo>
                  <a:lnTo>
                    <a:pt x="0" y="3752726"/>
                  </a:lnTo>
                  <a:close/>
                </a:path>
              </a:pathLst>
            </a:custGeom>
            <a:solidFill>
              <a:srgbClr val="2B2B2B"/>
            </a:solidFill>
          </p:spPr>
        </p:sp>
      </p:grpSp>
      <p:grpSp>
        <p:nvGrpSpPr>
          <p:cNvPr id="4" name="Group 4"/>
          <p:cNvGrpSpPr/>
          <p:nvPr/>
        </p:nvGrpSpPr>
        <p:grpSpPr>
          <a:xfrm>
            <a:off x="0" y="0"/>
            <a:ext cx="1488935" cy="10287000"/>
            <a:chOff x="0" y="0"/>
            <a:chExt cx="543167" cy="3752725"/>
          </a:xfrm>
        </p:grpSpPr>
        <p:sp>
          <p:nvSpPr>
            <p:cNvPr id="5" name="Freeform 5"/>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8C700"/>
            </a:solidFill>
          </p:spPr>
        </p:sp>
      </p:grpSp>
      <p:pic>
        <p:nvPicPr>
          <p:cNvPr id="6" name="Picture 6"/>
          <p:cNvPicPr>
            <a:picLocks noChangeAspect="1"/>
          </p:cNvPicPr>
          <p:nvPr/>
        </p:nvPicPr>
        <p:blipFill>
          <a:blip r:embed="rId2"/>
          <a:srcRect l="14976" r="15322"/>
          <a:stretch>
            <a:fillRect/>
          </a:stretch>
        </p:blipFill>
        <p:spPr>
          <a:xfrm>
            <a:off x="8413631" y="1340192"/>
            <a:ext cx="5352548" cy="760661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373641" y="461896"/>
            <a:ext cx="741652" cy="753990"/>
          </a:xfrm>
          <a:prstGeom prst="rect">
            <a:avLst/>
          </a:prstGeom>
        </p:spPr>
      </p:pic>
      <p:grpSp>
        <p:nvGrpSpPr>
          <p:cNvPr id="8" name="Group 8"/>
          <p:cNvGrpSpPr/>
          <p:nvPr/>
        </p:nvGrpSpPr>
        <p:grpSpPr>
          <a:xfrm>
            <a:off x="14131193" y="4094693"/>
            <a:ext cx="1306523" cy="1306523"/>
            <a:chOff x="0" y="0"/>
            <a:chExt cx="1742030" cy="1742030"/>
          </a:xfrm>
        </p:grpSpPr>
        <p:grpSp>
          <p:nvGrpSpPr>
            <p:cNvPr id="9" name="Group 9"/>
            <p:cNvGrpSpPr>
              <a:grpSpLocks noChangeAspect="1"/>
            </p:cNvGrpSpPr>
            <p:nvPr/>
          </p:nvGrpSpPr>
          <p:grpSpPr>
            <a:xfrm>
              <a:off x="0" y="0"/>
              <a:ext cx="1742030" cy="1742030"/>
              <a:chOff x="0" y="0"/>
              <a:chExt cx="6355080" cy="6355080"/>
            </a:xfrm>
          </p:grpSpPr>
          <p:sp>
            <p:nvSpPr>
              <p:cNvPr id="10" name="Freeform 1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8C700"/>
              </a:solidFill>
            </p:spPr>
          </p:sp>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64611" y="264611"/>
              <a:ext cx="1212809" cy="1212809"/>
            </a:xfrm>
            <a:prstGeom prst="rect">
              <a:avLst/>
            </a:prstGeom>
          </p:spPr>
        </p:pic>
      </p:grpSp>
      <p:grpSp>
        <p:nvGrpSpPr>
          <p:cNvPr id="12" name="Group 12"/>
          <p:cNvGrpSpPr/>
          <p:nvPr/>
        </p:nvGrpSpPr>
        <p:grpSpPr>
          <a:xfrm>
            <a:off x="557143" y="5991511"/>
            <a:ext cx="812798" cy="3861769"/>
            <a:chOff x="0" y="0"/>
            <a:chExt cx="1083731" cy="5149026"/>
          </a:xfrm>
        </p:grpSpPr>
        <p:sp>
          <p:nvSpPr>
            <p:cNvPr id="13" name="TextBox 13"/>
            <p:cNvSpPr txBox="1"/>
            <p:nvPr/>
          </p:nvSpPr>
          <p:spPr>
            <a:xfrm rot="-5400000">
              <a:off x="-378362" y="4271132"/>
              <a:ext cx="1208630" cy="547156"/>
            </a:xfrm>
            <a:prstGeom prst="rect">
              <a:avLst/>
            </a:prstGeom>
          </p:spPr>
          <p:txBody>
            <a:bodyPr lIns="0" tIns="0" rIns="0" bIns="0" rtlCol="0" anchor="t">
              <a:spAutoFit/>
            </a:bodyPr>
            <a:lstStyle/>
            <a:p>
              <a:pPr>
                <a:lnSpc>
                  <a:spcPts val="3500"/>
                </a:lnSpc>
              </a:pPr>
              <a:r>
                <a:rPr lang="en-US" sz="2500">
                  <a:solidFill>
                    <a:srgbClr val="242424"/>
                  </a:solidFill>
                  <a:latin typeface="Prompt Bold"/>
                </a:rPr>
                <a:t>DACC</a:t>
              </a:r>
            </a:p>
          </p:txBody>
        </p:sp>
        <p:sp>
          <p:nvSpPr>
            <p:cNvPr id="14" name="AutoShape 14"/>
            <p:cNvSpPr/>
            <p:nvPr/>
          </p:nvSpPr>
          <p:spPr>
            <a:xfrm rot="5400000">
              <a:off x="-799474" y="2494768"/>
              <a:ext cx="2098479" cy="0"/>
            </a:xfrm>
            <a:prstGeom prst="line">
              <a:avLst/>
            </a:prstGeom>
            <a:ln w="50800" cap="flat">
              <a:solidFill>
                <a:srgbClr val="242424"/>
              </a:solidFill>
              <a:prstDash val="solid"/>
              <a:headEnd type="none" w="sm" len="sm"/>
              <a:tailEnd type="none" w="sm" len="sm"/>
            </a:ln>
          </p:spPr>
        </p:sp>
        <p:sp>
          <p:nvSpPr>
            <p:cNvPr id="15" name="TextBox 15"/>
            <p:cNvSpPr txBox="1"/>
            <p:nvPr/>
          </p:nvSpPr>
          <p:spPr>
            <a:xfrm rot="-5400000">
              <a:off x="-86500" y="38876"/>
              <a:ext cx="1209108" cy="1131356"/>
            </a:xfrm>
            <a:prstGeom prst="rect">
              <a:avLst/>
            </a:prstGeom>
          </p:spPr>
          <p:txBody>
            <a:bodyPr lIns="0" tIns="0" rIns="0" bIns="0" rtlCol="0" anchor="t">
              <a:spAutoFit/>
            </a:bodyPr>
            <a:lstStyle/>
            <a:p>
              <a:pPr>
                <a:lnSpc>
                  <a:spcPts val="3500"/>
                </a:lnSpc>
              </a:pPr>
              <a:r>
                <a:rPr lang="en-US" sz="2500">
                  <a:solidFill>
                    <a:srgbClr val="242424"/>
                  </a:solidFill>
                  <a:latin typeface="Prompt Bold"/>
                </a:rPr>
                <a:t>2022</a:t>
              </a:r>
            </a:p>
            <a:p>
              <a:pPr>
                <a:lnSpc>
                  <a:spcPts val="3500"/>
                </a:lnSpc>
              </a:pPr>
              <a:endParaRPr lang="en-US" sz="2500">
                <a:solidFill>
                  <a:srgbClr val="242424"/>
                </a:solidFill>
                <a:latin typeface="Prompt Bold"/>
              </a:endParaRPr>
            </a:p>
          </p:txBody>
        </p:sp>
      </p:grpSp>
      <p:sp>
        <p:nvSpPr>
          <p:cNvPr id="16" name="TextBox 16"/>
          <p:cNvSpPr txBox="1"/>
          <p:nvPr/>
        </p:nvSpPr>
        <p:spPr>
          <a:xfrm>
            <a:off x="2348760" y="3866093"/>
            <a:ext cx="4483255" cy="727074"/>
          </a:xfrm>
          <a:prstGeom prst="rect">
            <a:avLst/>
          </a:prstGeom>
        </p:spPr>
        <p:txBody>
          <a:bodyPr lIns="0" tIns="0" rIns="0" bIns="0" rtlCol="0" anchor="t">
            <a:spAutoFit/>
          </a:bodyPr>
          <a:lstStyle/>
          <a:p>
            <a:pPr>
              <a:lnSpc>
                <a:spcPts val="5600"/>
              </a:lnSpc>
            </a:pPr>
            <a:r>
              <a:rPr lang="en-US" sz="4000">
                <a:solidFill>
                  <a:srgbClr val="242424"/>
                </a:solidFill>
                <a:latin typeface="Poppins Medium Bold"/>
              </a:rPr>
              <a:t>INTRODUCTION</a:t>
            </a:r>
          </a:p>
        </p:txBody>
      </p:sp>
      <p:sp>
        <p:nvSpPr>
          <p:cNvPr id="17" name="TextBox 17"/>
          <p:cNvSpPr txBox="1"/>
          <p:nvPr/>
        </p:nvSpPr>
        <p:spPr>
          <a:xfrm>
            <a:off x="2377454" y="4737559"/>
            <a:ext cx="5723820" cy="2905760"/>
          </a:xfrm>
          <a:prstGeom prst="rect">
            <a:avLst/>
          </a:prstGeom>
        </p:spPr>
        <p:txBody>
          <a:bodyPr lIns="0" tIns="0" rIns="0" bIns="0" rtlCol="0" anchor="t">
            <a:spAutoFit/>
          </a:bodyPr>
          <a:lstStyle/>
          <a:p>
            <a:pPr>
              <a:lnSpc>
                <a:spcPts val="2860"/>
              </a:lnSpc>
            </a:pPr>
            <a:r>
              <a:rPr lang="en-US" sz="2200">
                <a:solidFill>
                  <a:srgbClr val="242424"/>
                </a:solidFill>
                <a:latin typeface="Poppins"/>
              </a:rPr>
              <a:t>Data Analyst Code Challenge (DACC) merupakan salah satu kompetisi tingkat</a:t>
            </a:r>
          </a:p>
          <a:p>
            <a:pPr>
              <a:lnSpc>
                <a:spcPts val="2860"/>
              </a:lnSpc>
            </a:pPr>
            <a:r>
              <a:rPr lang="en-US" sz="2200">
                <a:solidFill>
                  <a:srgbClr val="242424"/>
                </a:solidFill>
                <a:latin typeface="Poppins"/>
              </a:rPr>
              <a:t>nasional dari Mulawarman Informatics Tech – Week Competition yang diselenggarakan oleh</a:t>
            </a:r>
          </a:p>
          <a:p>
            <a:pPr>
              <a:lnSpc>
                <a:spcPts val="2860"/>
              </a:lnSpc>
            </a:pPr>
            <a:r>
              <a:rPr lang="en-US" sz="2200">
                <a:solidFill>
                  <a:srgbClr val="242424"/>
                </a:solidFill>
                <a:latin typeface="Poppins"/>
              </a:rPr>
              <a:t>Association of Informatics Fakultas Teknik Universitas Mulawarman</a:t>
            </a:r>
          </a:p>
          <a:p>
            <a:pPr marL="0" lvl="0" indent="0" algn="l">
              <a:lnSpc>
                <a:spcPts val="2860"/>
              </a:lnSpc>
              <a:spcBef>
                <a:spcPct val="0"/>
              </a:spcBef>
            </a:pPr>
            <a:endParaRPr lang="en-US" sz="2200">
              <a:solidFill>
                <a:srgbClr val="242424"/>
              </a:solidFill>
              <a:latin typeface="Poppins"/>
            </a:endParaRPr>
          </a:p>
        </p:txBody>
      </p:sp>
      <p:sp>
        <p:nvSpPr>
          <p:cNvPr id="18" name="TextBox 18"/>
          <p:cNvSpPr txBox="1"/>
          <p:nvPr/>
        </p:nvSpPr>
        <p:spPr>
          <a:xfrm>
            <a:off x="14131193" y="5562600"/>
            <a:ext cx="1546393" cy="276224"/>
          </a:xfrm>
          <a:prstGeom prst="rect">
            <a:avLst/>
          </a:prstGeom>
        </p:spPr>
        <p:txBody>
          <a:bodyPr lIns="0" tIns="0" rIns="0" bIns="0" rtlCol="0" anchor="t">
            <a:spAutoFit/>
          </a:bodyPr>
          <a:lstStyle/>
          <a:p>
            <a:pPr marL="0" lvl="0" indent="0" algn="l">
              <a:lnSpc>
                <a:spcPts val="2100"/>
              </a:lnSpc>
              <a:spcBef>
                <a:spcPct val="0"/>
              </a:spcBef>
            </a:pPr>
            <a:r>
              <a:rPr lang="en-US" sz="1500">
                <a:solidFill>
                  <a:srgbClr val="FFFFFF"/>
                </a:solidFill>
                <a:latin typeface="Poppins Medium Bold"/>
              </a:rPr>
              <a:t>Tema</a:t>
            </a:r>
          </a:p>
        </p:txBody>
      </p:sp>
      <p:sp>
        <p:nvSpPr>
          <p:cNvPr id="19" name="TextBox 19"/>
          <p:cNvSpPr txBox="1"/>
          <p:nvPr/>
        </p:nvSpPr>
        <p:spPr>
          <a:xfrm>
            <a:off x="14131193" y="5934387"/>
            <a:ext cx="3440269" cy="935354"/>
          </a:xfrm>
          <a:prstGeom prst="rect">
            <a:avLst/>
          </a:prstGeom>
        </p:spPr>
        <p:txBody>
          <a:bodyPr lIns="0" tIns="0" rIns="0" bIns="0" rtlCol="0" anchor="t">
            <a:spAutoFit/>
          </a:bodyPr>
          <a:lstStyle/>
          <a:p>
            <a:pPr>
              <a:lnSpc>
                <a:spcPts val="2535"/>
              </a:lnSpc>
            </a:pPr>
            <a:r>
              <a:rPr lang="en-US" sz="1500">
                <a:solidFill>
                  <a:srgbClr val="FFFFFF"/>
                </a:solidFill>
                <a:latin typeface="Poppins"/>
              </a:rPr>
              <a:t>“Knock Down Public Data Doubts Towards Advancing Indonesia With</a:t>
            </a:r>
          </a:p>
          <a:p>
            <a:pPr marL="0" lvl="0" indent="0" algn="l">
              <a:lnSpc>
                <a:spcPts val="2535"/>
              </a:lnSpc>
            </a:pPr>
            <a:r>
              <a:rPr lang="en-US" sz="1500">
                <a:solidFill>
                  <a:srgbClr val="FFFFFF"/>
                </a:solidFill>
                <a:latin typeface="Poppins"/>
              </a:rPr>
              <a:t>Technology”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88" y="0"/>
            <a:ext cx="18288000" cy="10287000"/>
            <a:chOff x="0" y="0"/>
            <a:chExt cx="24384000" cy="13716000"/>
          </a:xfrm>
        </p:grpSpPr>
        <p:grpSp>
          <p:nvGrpSpPr>
            <p:cNvPr id="3" name="Group 3"/>
            <p:cNvGrpSpPr/>
            <p:nvPr/>
          </p:nvGrpSpPr>
          <p:grpSpPr>
            <a:xfrm>
              <a:off x="0" y="0"/>
              <a:ext cx="6995160" cy="13716000"/>
              <a:chOff x="0" y="0"/>
              <a:chExt cx="1913890" cy="3752725"/>
            </a:xfrm>
          </p:grpSpPr>
          <p:sp>
            <p:nvSpPr>
              <p:cNvPr id="4" name="Freeform 4"/>
              <p:cNvSpPr/>
              <p:nvPr/>
            </p:nvSpPr>
            <p:spPr>
              <a:xfrm>
                <a:off x="0" y="0"/>
                <a:ext cx="1913890" cy="3752726"/>
              </a:xfrm>
              <a:custGeom>
                <a:avLst/>
                <a:gdLst/>
                <a:ahLst/>
                <a:cxnLst/>
                <a:rect l="l" t="t" r="r" b="b"/>
                <a:pathLst>
                  <a:path w="1913890" h="3752726">
                    <a:moveTo>
                      <a:pt x="0" y="0"/>
                    </a:moveTo>
                    <a:lnTo>
                      <a:pt x="1913890" y="0"/>
                    </a:lnTo>
                    <a:lnTo>
                      <a:pt x="1913890" y="3752726"/>
                    </a:lnTo>
                    <a:lnTo>
                      <a:pt x="0" y="3752726"/>
                    </a:lnTo>
                    <a:close/>
                  </a:path>
                </a:pathLst>
              </a:custGeom>
              <a:solidFill>
                <a:srgbClr val="F8C700"/>
              </a:solidFill>
            </p:spPr>
          </p:sp>
        </p:grpSp>
        <p:grpSp>
          <p:nvGrpSpPr>
            <p:cNvPr id="5" name="Group 5"/>
            <p:cNvGrpSpPr/>
            <p:nvPr/>
          </p:nvGrpSpPr>
          <p:grpSpPr>
            <a:xfrm>
              <a:off x="17388840" y="0"/>
              <a:ext cx="6995160" cy="13716000"/>
              <a:chOff x="0" y="0"/>
              <a:chExt cx="1913890" cy="3752725"/>
            </a:xfrm>
          </p:grpSpPr>
          <p:sp>
            <p:nvSpPr>
              <p:cNvPr id="6" name="Freeform 6"/>
              <p:cNvSpPr/>
              <p:nvPr/>
            </p:nvSpPr>
            <p:spPr>
              <a:xfrm>
                <a:off x="0" y="0"/>
                <a:ext cx="1913890" cy="3752726"/>
              </a:xfrm>
              <a:custGeom>
                <a:avLst/>
                <a:gdLst/>
                <a:ahLst/>
                <a:cxnLst/>
                <a:rect l="l" t="t" r="r" b="b"/>
                <a:pathLst>
                  <a:path w="1913890" h="3752726">
                    <a:moveTo>
                      <a:pt x="0" y="0"/>
                    </a:moveTo>
                    <a:lnTo>
                      <a:pt x="1913890" y="0"/>
                    </a:lnTo>
                    <a:lnTo>
                      <a:pt x="1913890" y="3752726"/>
                    </a:lnTo>
                    <a:lnTo>
                      <a:pt x="0" y="3752726"/>
                    </a:lnTo>
                    <a:close/>
                  </a:path>
                </a:pathLst>
              </a:custGeom>
              <a:solidFill>
                <a:srgbClr val="F8C700"/>
              </a:solidFill>
            </p:spPr>
          </p:sp>
        </p:grpSp>
        <p:grpSp>
          <p:nvGrpSpPr>
            <p:cNvPr id="7" name="Group 7"/>
            <p:cNvGrpSpPr/>
            <p:nvPr/>
          </p:nvGrpSpPr>
          <p:grpSpPr>
            <a:xfrm>
              <a:off x="6369291" y="0"/>
              <a:ext cx="11645418" cy="13716000"/>
              <a:chOff x="0" y="0"/>
              <a:chExt cx="3186210" cy="3752725"/>
            </a:xfrm>
          </p:grpSpPr>
          <p:sp>
            <p:nvSpPr>
              <p:cNvPr id="8" name="Freeform 8"/>
              <p:cNvSpPr/>
              <p:nvPr/>
            </p:nvSpPr>
            <p:spPr>
              <a:xfrm>
                <a:off x="0" y="0"/>
                <a:ext cx="3186210" cy="3752726"/>
              </a:xfrm>
              <a:custGeom>
                <a:avLst/>
                <a:gdLst/>
                <a:ahLst/>
                <a:cxnLst/>
                <a:rect l="l" t="t" r="r" b="b"/>
                <a:pathLst>
                  <a:path w="3186210" h="3752726">
                    <a:moveTo>
                      <a:pt x="0" y="0"/>
                    </a:moveTo>
                    <a:lnTo>
                      <a:pt x="3186210" y="0"/>
                    </a:lnTo>
                    <a:lnTo>
                      <a:pt x="3186210" y="3752726"/>
                    </a:lnTo>
                    <a:lnTo>
                      <a:pt x="0" y="3752726"/>
                    </a:lnTo>
                    <a:close/>
                  </a:path>
                </a:pathLst>
              </a:custGeom>
              <a:solidFill>
                <a:srgbClr val="242424"/>
              </a:solidFill>
            </p:spPr>
          </p:sp>
        </p:grpSp>
      </p:grpSp>
      <p:sp>
        <p:nvSpPr>
          <p:cNvPr id="9" name="AutoShape 9"/>
          <p:cNvSpPr/>
          <p:nvPr/>
        </p:nvSpPr>
        <p:spPr>
          <a:xfrm>
            <a:off x="8287562" y="1675954"/>
            <a:ext cx="1712876" cy="0"/>
          </a:xfrm>
          <a:prstGeom prst="line">
            <a:avLst/>
          </a:prstGeom>
          <a:ln w="57150" cap="flat">
            <a:solidFill>
              <a:srgbClr val="F8C700"/>
            </a:solidFill>
            <a:prstDash val="solid"/>
            <a:headEnd type="none" w="sm" len="sm"/>
            <a:tailEnd type="none" w="sm" len="sm"/>
          </a:ln>
        </p:spPr>
      </p:sp>
      <p:grpSp>
        <p:nvGrpSpPr>
          <p:cNvPr id="10" name="Group 10"/>
          <p:cNvGrpSpPr/>
          <p:nvPr/>
        </p:nvGrpSpPr>
        <p:grpSpPr>
          <a:xfrm>
            <a:off x="1611165" y="2472217"/>
            <a:ext cx="15065670" cy="6786083"/>
            <a:chOff x="0" y="0"/>
            <a:chExt cx="20087560" cy="9048111"/>
          </a:xfrm>
        </p:grpSpPr>
        <p:grpSp>
          <p:nvGrpSpPr>
            <p:cNvPr id="11" name="Group 11"/>
            <p:cNvGrpSpPr/>
            <p:nvPr/>
          </p:nvGrpSpPr>
          <p:grpSpPr>
            <a:xfrm>
              <a:off x="0" y="1634805"/>
              <a:ext cx="5857216" cy="7413305"/>
              <a:chOff x="0" y="0"/>
              <a:chExt cx="1602546" cy="2028295"/>
            </a:xfrm>
          </p:grpSpPr>
          <p:sp>
            <p:nvSpPr>
              <p:cNvPr id="12" name="Freeform 12"/>
              <p:cNvSpPr/>
              <p:nvPr/>
            </p:nvSpPr>
            <p:spPr>
              <a:xfrm>
                <a:off x="0" y="0"/>
                <a:ext cx="1602546" cy="2028295"/>
              </a:xfrm>
              <a:custGeom>
                <a:avLst/>
                <a:gdLst/>
                <a:ahLst/>
                <a:cxnLst/>
                <a:rect l="l" t="t" r="r" b="b"/>
                <a:pathLst>
                  <a:path w="1602546" h="2028295">
                    <a:moveTo>
                      <a:pt x="0" y="0"/>
                    </a:moveTo>
                    <a:lnTo>
                      <a:pt x="1602546" y="0"/>
                    </a:lnTo>
                    <a:lnTo>
                      <a:pt x="1602546" y="2028295"/>
                    </a:lnTo>
                    <a:lnTo>
                      <a:pt x="0" y="2028295"/>
                    </a:lnTo>
                    <a:close/>
                  </a:path>
                </a:pathLst>
              </a:custGeom>
              <a:solidFill>
                <a:srgbClr val="FFFFFF"/>
              </a:solidFill>
            </p:spPr>
          </p:sp>
        </p:grpSp>
        <p:grpSp>
          <p:nvGrpSpPr>
            <p:cNvPr id="13" name="Group 13"/>
            <p:cNvGrpSpPr/>
            <p:nvPr/>
          </p:nvGrpSpPr>
          <p:grpSpPr>
            <a:xfrm>
              <a:off x="7115172" y="1634805"/>
              <a:ext cx="5857216" cy="7413305"/>
              <a:chOff x="0" y="0"/>
              <a:chExt cx="1602546" cy="2028295"/>
            </a:xfrm>
          </p:grpSpPr>
          <p:sp>
            <p:nvSpPr>
              <p:cNvPr id="14" name="Freeform 14"/>
              <p:cNvSpPr/>
              <p:nvPr/>
            </p:nvSpPr>
            <p:spPr>
              <a:xfrm>
                <a:off x="0" y="0"/>
                <a:ext cx="1602546" cy="2028295"/>
              </a:xfrm>
              <a:custGeom>
                <a:avLst/>
                <a:gdLst/>
                <a:ahLst/>
                <a:cxnLst/>
                <a:rect l="l" t="t" r="r" b="b"/>
                <a:pathLst>
                  <a:path w="1602546" h="2028295">
                    <a:moveTo>
                      <a:pt x="0" y="0"/>
                    </a:moveTo>
                    <a:lnTo>
                      <a:pt x="1602546" y="0"/>
                    </a:lnTo>
                    <a:lnTo>
                      <a:pt x="1602546" y="2028295"/>
                    </a:lnTo>
                    <a:lnTo>
                      <a:pt x="0" y="2028295"/>
                    </a:lnTo>
                    <a:close/>
                  </a:path>
                </a:pathLst>
              </a:custGeom>
              <a:solidFill>
                <a:srgbClr val="FFFFFF"/>
              </a:solidFill>
            </p:spPr>
          </p:sp>
        </p:grpSp>
        <p:grpSp>
          <p:nvGrpSpPr>
            <p:cNvPr id="15" name="Group 15"/>
            <p:cNvGrpSpPr/>
            <p:nvPr/>
          </p:nvGrpSpPr>
          <p:grpSpPr>
            <a:xfrm>
              <a:off x="14230344" y="1634805"/>
              <a:ext cx="5857216" cy="7413305"/>
              <a:chOff x="0" y="0"/>
              <a:chExt cx="1602546" cy="2028295"/>
            </a:xfrm>
          </p:grpSpPr>
          <p:sp>
            <p:nvSpPr>
              <p:cNvPr id="16" name="Freeform 16"/>
              <p:cNvSpPr/>
              <p:nvPr/>
            </p:nvSpPr>
            <p:spPr>
              <a:xfrm>
                <a:off x="0" y="0"/>
                <a:ext cx="1602546" cy="2028295"/>
              </a:xfrm>
              <a:custGeom>
                <a:avLst/>
                <a:gdLst/>
                <a:ahLst/>
                <a:cxnLst/>
                <a:rect l="l" t="t" r="r" b="b"/>
                <a:pathLst>
                  <a:path w="1602546" h="2028295">
                    <a:moveTo>
                      <a:pt x="0" y="0"/>
                    </a:moveTo>
                    <a:lnTo>
                      <a:pt x="1602546" y="0"/>
                    </a:lnTo>
                    <a:lnTo>
                      <a:pt x="1602546" y="2028295"/>
                    </a:lnTo>
                    <a:lnTo>
                      <a:pt x="0" y="2028295"/>
                    </a:lnTo>
                    <a:close/>
                  </a:path>
                </a:pathLst>
              </a:custGeom>
              <a:solidFill>
                <a:srgbClr val="FFFFFF"/>
              </a:solidFill>
            </p:spPr>
          </p:sp>
        </p:grpSp>
        <p:grpSp>
          <p:nvGrpSpPr>
            <p:cNvPr id="17" name="Group 17"/>
            <p:cNvGrpSpPr>
              <a:grpSpLocks noChangeAspect="1"/>
            </p:cNvGrpSpPr>
            <p:nvPr/>
          </p:nvGrpSpPr>
          <p:grpSpPr>
            <a:xfrm>
              <a:off x="1293796" y="0"/>
              <a:ext cx="3269624" cy="3269611"/>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16666" b="-16666"/>
                </a:stretch>
              </a:blipFill>
            </p:spPr>
          </p:sp>
        </p:grpSp>
        <p:grpSp>
          <p:nvGrpSpPr>
            <p:cNvPr id="19" name="Group 19"/>
            <p:cNvGrpSpPr>
              <a:grpSpLocks noChangeAspect="1"/>
            </p:cNvGrpSpPr>
            <p:nvPr/>
          </p:nvGrpSpPr>
          <p:grpSpPr>
            <a:xfrm>
              <a:off x="8408968" y="0"/>
              <a:ext cx="3269624" cy="3269611"/>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9374" r="-29374"/>
                </a:stretch>
              </a:blipFill>
            </p:spPr>
          </p:sp>
        </p:grpSp>
        <p:grpSp>
          <p:nvGrpSpPr>
            <p:cNvPr id="21" name="Group 21"/>
            <p:cNvGrpSpPr>
              <a:grpSpLocks noChangeAspect="1"/>
            </p:cNvGrpSpPr>
            <p:nvPr/>
          </p:nvGrpSpPr>
          <p:grpSpPr>
            <a:xfrm>
              <a:off x="15524140" y="0"/>
              <a:ext cx="3269624" cy="3269611"/>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784" r="-784"/>
                </a:stretch>
              </a:blipFill>
            </p:spPr>
          </p:sp>
        </p:grpSp>
      </p:grpSp>
      <p:pic>
        <p:nvPicPr>
          <p:cNvPr id="23" name="Picture 23"/>
          <p:cNvPicPr>
            <a:picLocks noChangeAspect="1"/>
          </p:cNvPicPr>
          <p:nvPr/>
        </p:nvPicPr>
        <p:blipFill>
          <a:blip r:embed="rId5"/>
          <a:srcRect/>
          <a:stretch>
            <a:fillRect/>
          </a:stretch>
        </p:blipFill>
        <p:spPr>
          <a:xfrm>
            <a:off x="14433567" y="-460093"/>
            <a:ext cx="3580834" cy="3580834"/>
          </a:xfrm>
          <a:prstGeom prst="rect">
            <a:avLst/>
          </a:prstGeom>
        </p:spPr>
      </p:pic>
      <p:sp>
        <p:nvSpPr>
          <p:cNvPr id="24" name="TextBox 24"/>
          <p:cNvSpPr txBox="1"/>
          <p:nvPr/>
        </p:nvSpPr>
        <p:spPr>
          <a:xfrm>
            <a:off x="6694524" y="603250"/>
            <a:ext cx="4930529" cy="727074"/>
          </a:xfrm>
          <a:prstGeom prst="rect">
            <a:avLst/>
          </a:prstGeom>
        </p:spPr>
        <p:txBody>
          <a:bodyPr lIns="0" tIns="0" rIns="0" bIns="0" rtlCol="0" anchor="t">
            <a:spAutoFit/>
          </a:bodyPr>
          <a:lstStyle/>
          <a:p>
            <a:pPr algn="ctr">
              <a:lnSpc>
                <a:spcPts val="5600"/>
              </a:lnSpc>
            </a:pPr>
            <a:r>
              <a:rPr lang="en-US" sz="4000">
                <a:solidFill>
                  <a:srgbClr val="FFFFFF"/>
                </a:solidFill>
                <a:latin typeface="Poppins Medium"/>
              </a:rPr>
              <a:t>MEET OUR TEAM</a:t>
            </a:r>
          </a:p>
        </p:txBody>
      </p:sp>
      <p:sp>
        <p:nvSpPr>
          <p:cNvPr id="25" name="TextBox 25"/>
          <p:cNvSpPr txBox="1"/>
          <p:nvPr/>
        </p:nvSpPr>
        <p:spPr>
          <a:xfrm>
            <a:off x="1727764" y="5133975"/>
            <a:ext cx="4253339"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Bold"/>
              </a:rPr>
              <a:t>RADEN BAYU SETYA NUGROHO</a:t>
            </a:r>
          </a:p>
        </p:txBody>
      </p:sp>
      <p:sp>
        <p:nvSpPr>
          <p:cNvPr id="26" name="TextBox 26"/>
          <p:cNvSpPr txBox="1"/>
          <p:nvPr/>
        </p:nvSpPr>
        <p:spPr>
          <a:xfrm>
            <a:off x="2007286" y="6252246"/>
            <a:ext cx="3694295" cy="360933"/>
          </a:xfrm>
          <a:prstGeom prst="rect">
            <a:avLst/>
          </a:prstGeom>
        </p:spPr>
        <p:txBody>
          <a:bodyPr lIns="0" tIns="0" rIns="0" bIns="0" rtlCol="0" anchor="t">
            <a:spAutoFit/>
          </a:bodyPr>
          <a:lstStyle/>
          <a:p>
            <a:pPr marL="0" lvl="0" indent="0" algn="ctr">
              <a:lnSpc>
                <a:spcPts val="2873"/>
              </a:lnSpc>
            </a:pPr>
            <a:r>
              <a:rPr lang="en-US" sz="1700">
                <a:solidFill>
                  <a:srgbClr val="242424"/>
                </a:solidFill>
                <a:latin typeface="Poppins"/>
              </a:rPr>
              <a:t>S 1 SISTEM INFORMASI</a:t>
            </a:r>
          </a:p>
        </p:txBody>
      </p:sp>
      <p:sp>
        <p:nvSpPr>
          <p:cNvPr id="27" name="TextBox 27"/>
          <p:cNvSpPr txBox="1"/>
          <p:nvPr/>
        </p:nvSpPr>
        <p:spPr>
          <a:xfrm>
            <a:off x="7235546" y="6252246"/>
            <a:ext cx="3694295" cy="360933"/>
          </a:xfrm>
          <a:prstGeom prst="rect">
            <a:avLst/>
          </a:prstGeom>
        </p:spPr>
        <p:txBody>
          <a:bodyPr lIns="0" tIns="0" rIns="0" bIns="0" rtlCol="0" anchor="t">
            <a:spAutoFit/>
          </a:bodyPr>
          <a:lstStyle/>
          <a:p>
            <a:pPr marL="0" lvl="0" indent="0" algn="ctr">
              <a:lnSpc>
                <a:spcPts val="2873"/>
              </a:lnSpc>
            </a:pPr>
            <a:r>
              <a:rPr lang="en-US" sz="1700">
                <a:solidFill>
                  <a:srgbClr val="242424"/>
                </a:solidFill>
                <a:latin typeface="Poppins"/>
              </a:rPr>
              <a:t>S 1 MATEMATIKA</a:t>
            </a:r>
          </a:p>
        </p:txBody>
      </p:sp>
      <p:sp>
        <p:nvSpPr>
          <p:cNvPr id="28" name="TextBox 28"/>
          <p:cNvSpPr txBox="1"/>
          <p:nvPr/>
        </p:nvSpPr>
        <p:spPr>
          <a:xfrm>
            <a:off x="12661867" y="6252246"/>
            <a:ext cx="3694295" cy="360933"/>
          </a:xfrm>
          <a:prstGeom prst="rect">
            <a:avLst/>
          </a:prstGeom>
        </p:spPr>
        <p:txBody>
          <a:bodyPr lIns="0" tIns="0" rIns="0" bIns="0" rtlCol="0" anchor="t">
            <a:spAutoFit/>
          </a:bodyPr>
          <a:lstStyle/>
          <a:p>
            <a:pPr marL="0" lvl="0" indent="0" algn="ctr">
              <a:lnSpc>
                <a:spcPts val="2873"/>
              </a:lnSpc>
            </a:pPr>
            <a:r>
              <a:rPr lang="en-US" sz="1700">
                <a:solidFill>
                  <a:srgbClr val="242424"/>
                </a:solidFill>
                <a:latin typeface="Poppins"/>
              </a:rPr>
              <a:t>S 1 FISIKA</a:t>
            </a:r>
          </a:p>
        </p:txBody>
      </p:sp>
      <p:sp>
        <p:nvSpPr>
          <p:cNvPr id="29" name="TextBox 29"/>
          <p:cNvSpPr txBox="1"/>
          <p:nvPr/>
        </p:nvSpPr>
        <p:spPr>
          <a:xfrm>
            <a:off x="7510629" y="5076825"/>
            <a:ext cx="3627926"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Bold"/>
              </a:rPr>
              <a:t>MARDHANI DWI NOVIANTO</a:t>
            </a:r>
          </a:p>
        </p:txBody>
      </p:sp>
      <p:sp>
        <p:nvSpPr>
          <p:cNvPr id="30" name="TextBox 30"/>
          <p:cNvSpPr txBox="1"/>
          <p:nvPr/>
        </p:nvSpPr>
        <p:spPr>
          <a:xfrm>
            <a:off x="12891607" y="5076825"/>
            <a:ext cx="3083919"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Bold"/>
              </a:rPr>
              <a:t>FIKRUSSYIFA KEMAL</a:t>
            </a:r>
          </a:p>
        </p:txBody>
      </p:sp>
      <p:sp>
        <p:nvSpPr>
          <p:cNvPr id="31" name="TextBox 31"/>
          <p:cNvSpPr txBox="1"/>
          <p:nvPr/>
        </p:nvSpPr>
        <p:spPr>
          <a:xfrm>
            <a:off x="2982207" y="5552521"/>
            <a:ext cx="1744453"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a:rPr>
              <a:t>LEADER</a:t>
            </a:r>
          </a:p>
        </p:txBody>
      </p:sp>
      <p:sp>
        <p:nvSpPr>
          <p:cNvPr id="32" name="TextBox 32"/>
          <p:cNvSpPr txBox="1"/>
          <p:nvPr/>
        </p:nvSpPr>
        <p:spPr>
          <a:xfrm>
            <a:off x="8271773" y="5552521"/>
            <a:ext cx="1744453"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a:rPr>
              <a:t>MEMBER</a:t>
            </a:r>
          </a:p>
        </p:txBody>
      </p:sp>
      <p:sp>
        <p:nvSpPr>
          <p:cNvPr id="33" name="TextBox 33"/>
          <p:cNvSpPr txBox="1"/>
          <p:nvPr/>
        </p:nvSpPr>
        <p:spPr>
          <a:xfrm>
            <a:off x="13627263" y="5552521"/>
            <a:ext cx="1744453" cy="368299"/>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a:rPr>
              <a:t>MEMBER</a:t>
            </a:r>
          </a:p>
        </p:txBody>
      </p:sp>
      <p:sp>
        <p:nvSpPr>
          <p:cNvPr id="34" name="TextBox 34"/>
          <p:cNvSpPr txBox="1"/>
          <p:nvPr/>
        </p:nvSpPr>
        <p:spPr>
          <a:xfrm>
            <a:off x="2007286" y="6667092"/>
            <a:ext cx="3694295" cy="722883"/>
          </a:xfrm>
          <a:prstGeom prst="rect">
            <a:avLst/>
          </a:prstGeom>
        </p:spPr>
        <p:txBody>
          <a:bodyPr lIns="0" tIns="0" rIns="0" bIns="0" rtlCol="0" anchor="t">
            <a:spAutoFit/>
          </a:bodyPr>
          <a:lstStyle/>
          <a:p>
            <a:pPr marL="0" lvl="0" indent="0" algn="ctr">
              <a:lnSpc>
                <a:spcPts val="2873"/>
              </a:lnSpc>
            </a:pPr>
            <a:r>
              <a:rPr lang="en-US" sz="1700">
                <a:solidFill>
                  <a:srgbClr val="242424"/>
                </a:solidFill>
                <a:latin typeface="Poppins"/>
              </a:rPr>
              <a:t>INSTITUT BISNIS DAN INFORMATIKA KESATUAN</a:t>
            </a:r>
          </a:p>
        </p:txBody>
      </p:sp>
      <p:sp>
        <p:nvSpPr>
          <p:cNvPr id="35" name="TextBox 35"/>
          <p:cNvSpPr txBox="1"/>
          <p:nvPr/>
        </p:nvSpPr>
        <p:spPr>
          <a:xfrm>
            <a:off x="7334577" y="6667092"/>
            <a:ext cx="3694295" cy="360933"/>
          </a:xfrm>
          <a:prstGeom prst="rect">
            <a:avLst/>
          </a:prstGeom>
        </p:spPr>
        <p:txBody>
          <a:bodyPr lIns="0" tIns="0" rIns="0" bIns="0" rtlCol="0" anchor="t">
            <a:spAutoFit/>
          </a:bodyPr>
          <a:lstStyle/>
          <a:p>
            <a:pPr marL="0" lvl="0" indent="0" algn="ctr">
              <a:lnSpc>
                <a:spcPts val="2873"/>
              </a:lnSpc>
            </a:pPr>
            <a:r>
              <a:rPr lang="en-US" sz="1700">
                <a:solidFill>
                  <a:srgbClr val="242424"/>
                </a:solidFill>
                <a:latin typeface="Poppins"/>
              </a:rPr>
              <a:t>UNIVERSITAS NEGERI YOGYAKARTA</a:t>
            </a:r>
          </a:p>
        </p:txBody>
      </p:sp>
      <p:sp>
        <p:nvSpPr>
          <p:cNvPr id="36" name="TextBox 36"/>
          <p:cNvSpPr txBox="1"/>
          <p:nvPr/>
        </p:nvSpPr>
        <p:spPr>
          <a:xfrm>
            <a:off x="12661867" y="6667092"/>
            <a:ext cx="3694295" cy="360933"/>
          </a:xfrm>
          <a:prstGeom prst="rect">
            <a:avLst/>
          </a:prstGeom>
        </p:spPr>
        <p:txBody>
          <a:bodyPr lIns="0" tIns="0" rIns="0" bIns="0" rtlCol="0" anchor="t">
            <a:spAutoFit/>
          </a:bodyPr>
          <a:lstStyle/>
          <a:p>
            <a:pPr marL="0" lvl="0" indent="0" algn="ctr">
              <a:lnSpc>
                <a:spcPts val="2873"/>
              </a:lnSpc>
            </a:pPr>
            <a:r>
              <a:rPr lang="en-US" sz="1700">
                <a:solidFill>
                  <a:srgbClr val="242424"/>
                </a:solidFill>
                <a:latin typeface="Poppins"/>
              </a:rPr>
              <a:t>UNIVERSITAS SEBELAS MARET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733299"/>
            <a:ext cx="9144000" cy="3553701"/>
            <a:chOff x="0" y="0"/>
            <a:chExt cx="3335756" cy="1296400"/>
          </a:xfrm>
        </p:grpSpPr>
        <p:sp>
          <p:nvSpPr>
            <p:cNvPr id="3" name="Freeform 3"/>
            <p:cNvSpPr/>
            <p:nvPr/>
          </p:nvSpPr>
          <p:spPr>
            <a:xfrm>
              <a:off x="0" y="0"/>
              <a:ext cx="3335756" cy="1296400"/>
            </a:xfrm>
            <a:custGeom>
              <a:avLst/>
              <a:gdLst/>
              <a:ahLst/>
              <a:cxnLst/>
              <a:rect l="l" t="t" r="r" b="b"/>
              <a:pathLst>
                <a:path w="3335756" h="1296400">
                  <a:moveTo>
                    <a:pt x="0" y="0"/>
                  </a:moveTo>
                  <a:lnTo>
                    <a:pt x="3335756" y="0"/>
                  </a:lnTo>
                  <a:lnTo>
                    <a:pt x="3335756" y="1296400"/>
                  </a:lnTo>
                  <a:lnTo>
                    <a:pt x="0" y="1296400"/>
                  </a:lnTo>
                  <a:close/>
                </a:path>
              </a:pathLst>
            </a:custGeom>
            <a:solidFill>
              <a:srgbClr val="F8C700"/>
            </a:solidFill>
          </p:spPr>
        </p:sp>
      </p:grpSp>
      <p:grpSp>
        <p:nvGrpSpPr>
          <p:cNvPr id="4" name="Group 4"/>
          <p:cNvGrpSpPr/>
          <p:nvPr/>
        </p:nvGrpSpPr>
        <p:grpSpPr>
          <a:xfrm>
            <a:off x="9165365" y="6733299"/>
            <a:ext cx="9122635" cy="3553701"/>
            <a:chOff x="0" y="0"/>
            <a:chExt cx="3327962" cy="1296400"/>
          </a:xfrm>
        </p:grpSpPr>
        <p:sp>
          <p:nvSpPr>
            <p:cNvPr id="5" name="Freeform 5"/>
            <p:cNvSpPr/>
            <p:nvPr/>
          </p:nvSpPr>
          <p:spPr>
            <a:xfrm>
              <a:off x="0" y="0"/>
              <a:ext cx="3327962" cy="1296400"/>
            </a:xfrm>
            <a:custGeom>
              <a:avLst/>
              <a:gdLst/>
              <a:ahLst/>
              <a:cxnLst/>
              <a:rect l="l" t="t" r="r" b="b"/>
              <a:pathLst>
                <a:path w="3327962" h="1296400">
                  <a:moveTo>
                    <a:pt x="0" y="0"/>
                  </a:moveTo>
                  <a:lnTo>
                    <a:pt x="3327962" y="0"/>
                  </a:lnTo>
                  <a:lnTo>
                    <a:pt x="3327962" y="1296400"/>
                  </a:lnTo>
                  <a:lnTo>
                    <a:pt x="0" y="1296400"/>
                  </a:lnTo>
                  <a:close/>
                </a:path>
              </a:pathLst>
            </a:custGeom>
            <a:solidFill>
              <a:srgbClr val="2B2B2B"/>
            </a:solidFill>
          </p:spPr>
        </p:sp>
      </p:grpSp>
      <p:pic>
        <p:nvPicPr>
          <p:cNvPr id="6" name="Picture 6"/>
          <p:cNvPicPr>
            <a:picLocks noChangeAspect="1"/>
          </p:cNvPicPr>
          <p:nvPr/>
        </p:nvPicPr>
        <p:blipFill>
          <a:blip r:embed="rId2"/>
          <a:srcRect t="14594" b="621"/>
          <a:stretch>
            <a:fillRect/>
          </a:stretch>
        </p:blipFill>
        <p:spPr>
          <a:xfrm>
            <a:off x="6114164" y="-143368"/>
            <a:ext cx="12173836" cy="6876667"/>
          </a:xfrm>
          <a:prstGeom prst="rect">
            <a:avLst/>
          </a:prstGeom>
        </p:spPr>
      </p:pic>
      <p:sp>
        <p:nvSpPr>
          <p:cNvPr id="7" name="AutoShape 7"/>
          <p:cNvSpPr/>
          <p:nvPr/>
        </p:nvSpPr>
        <p:spPr>
          <a:xfrm>
            <a:off x="1028700" y="2433122"/>
            <a:ext cx="1648055" cy="0"/>
          </a:xfrm>
          <a:prstGeom prst="line">
            <a:avLst/>
          </a:prstGeom>
          <a:ln w="66675" cap="flat">
            <a:solidFill>
              <a:srgbClr val="FFE57D"/>
            </a:solidFill>
            <a:prstDash val="solid"/>
            <a:headEnd type="none" w="sm" len="sm"/>
            <a:tailEnd type="none" w="sm" len="sm"/>
          </a:ln>
        </p:spPr>
      </p:sp>
      <p:grpSp>
        <p:nvGrpSpPr>
          <p:cNvPr id="8" name="Group 8"/>
          <p:cNvGrpSpPr>
            <a:grpSpLocks noChangeAspect="1"/>
          </p:cNvGrpSpPr>
          <p:nvPr/>
        </p:nvGrpSpPr>
        <p:grpSpPr>
          <a:xfrm>
            <a:off x="517630" y="7360411"/>
            <a:ext cx="1306523" cy="1306523"/>
            <a:chOff x="0" y="0"/>
            <a:chExt cx="6355080" cy="6355080"/>
          </a:xfrm>
        </p:grpSpPr>
        <p:sp>
          <p:nvSpPr>
            <p:cNvPr id="9" name="Freeform 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B2B2B"/>
            </a:solidFill>
          </p:spPr>
        </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11237" y="7567588"/>
            <a:ext cx="786476" cy="769316"/>
          </a:xfrm>
          <a:prstGeom prst="rect">
            <a:avLst/>
          </a:prstGeom>
        </p:spPr>
      </p:pic>
      <p:grpSp>
        <p:nvGrpSpPr>
          <p:cNvPr id="11" name="Group 11"/>
          <p:cNvGrpSpPr/>
          <p:nvPr/>
        </p:nvGrpSpPr>
        <p:grpSpPr>
          <a:xfrm>
            <a:off x="9658350" y="7396378"/>
            <a:ext cx="1306523" cy="1306523"/>
            <a:chOff x="0" y="0"/>
            <a:chExt cx="1742030" cy="1742030"/>
          </a:xfrm>
        </p:grpSpPr>
        <p:grpSp>
          <p:nvGrpSpPr>
            <p:cNvPr id="12" name="Group 12"/>
            <p:cNvGrpSpPr>
              <a:grpSpLocks noChangeAspect="1"/>
            </p:cNvGrpSpPr>
            <p:nvPr/>
          </p:nvGrpSpPr>
          <p:grpSpPr>
            <a:xfrm>
              <a:off x="0" y="0"/>
              <a:ext cx="1742030" cy="1742030"/>
              <a:chOff x="0" y="0"/>
              <a:chExt cx="6355080" cy="6355080"/>
            </a:xfrm>
          </p:grpSpPr>
          <p:sp>
            <p:nvSpPr>
              <p:cNvPr id="13" name="Freeform 1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C200"/>
              </a:solidFill>
            </p:spPr>
          </p:sp>
        </p:gr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22408" y="363840"/>
              <a:ext cx="897213" cy="938151"/>
            </a:xfrm>
            <a:prstGeom prst="rect">
              <a:avLst/>
            </a:prstGeom>
          </p:spPr>
        </p:pic>
      </p:grpSp>
      <p:sp>
        <p:nvSpPr>
          <p:cNvPr id="15" name="TextBox 15"/>
          <p:cNvSpPr txBox="1"/>
          <p:nvPr/>
        </p:nvSpPr>
        <p:spPr>
          <a:xfrm>
            <a:off x="2113168" y="7152577"/>
            <a:ext cx="5170714" cy="310516"/>
          </a:xfrm>
          <a:prstGeom prst="rect">
            <a:avLst/>
          </a:prstGeom>
        </p:spPr>
        <p:txBody>
          <a:bodyPr lIns="0" tIns="0" rIns="0" bIns="0" rtlCol="0" anchor="t">
            <a:spAutoFit/>
          </a:bodyPr>
          <a:lstStyle/>
          <a:p>
            <a:pPr>
              <a:lnSpc>
                <a:spcPts val="2280"/>
              </a:lnSpc>
            </a:pPr>
            <a:r>
              <a:rPr lang="en-US" sz="2000">
                <a:solidFill>
                  <a:srgbClr val="242424"/>
                </a:solidFill>
                <a:latin typeface="Poppins Medium Bold"/>
              </a:rPr>
              <a:t>MENGAPA ANALISIS DATA DIPERLUKAN?</a:t>
            </a:r>
          </a:p>
        </p:txBody>
      </p:sp>
      <p:sp>
        <p:nvSpPr>
          <p:cNvPr id="16" name="TextBox 16"/>
          <p:cNvSpPr txBox="1"/>
          <p:nvPr/>
        </p:nvSpPr>
        <p:spPr>
          <a:xfrm>
            <a:off x="2134533" y="7491388"/>
            <a:ext cx="6630782" cy="1941448"/>
          </a:xfrm>
          <a:prstGeom prst="rect">
            <a:avLst/>
          </a:prstGeom>
        </p:spPr>
        <p:txBody>
          <a:bodyPr lIns="0" tIns="0" rIns="0" bIns="0" rtlCol="0" anchor="t">
            <a:spAutoFit/>
          </a:bodyPr>
          <a:lstStyle/>
          <a:p>
            <a:pPr marL="0" lvl="0" indent="0">
              <a:lnSpc>
                <a:spcPts val="2608"/>
              </a:lnSpc>
            </a:pPr>
            <a:r>
              <a:rPr lang="en-US" sz="1600">
                <a:solidFill>
                  <a:srgbClr val="242424"/>
                </a:solidFill>
                <a:latin typeface="Poppins"/>
              </a:rPr>
              <a:t>Analisis data diperlukan untuk memprediksi perilaku pelanggan, mengukur tingkat produktivitas, dan membuat keputusan berdasarkan data. Dengan menganalisis data historis dan data real time, perusahaan dapat menemukan trend dan pola untuk membantu perusahaan dalam memprediksi apa yang akan terjadi di masa mendatang. </a:t>
            </a:r>
          </a:p>
        </p:txBody>
      </p:sp>
      <p:sp>
        <p:nvSpPr>
          <p:cNvPr id="17" name="TextBox 17"/>
          <p:cNvSpPr txBox="1"/>
          <p:nvPr/>
        </p:nvSpPr>
        <p:spPr>
          <a:xfrm>
            <a:off x="11364636" y="7096380"/>
            <a:ext cx="4763133" cy="375284"/>
          </a:xfrm>
          <a:prstGeom prst="rect">
            <a:avLst/>
          </a:prstGeom>
        </p:spPr>
        <p:txBody>
          <a:bodyPr lIns="0" tIns="0" rIns="0" bIns="0" rtlCol="0" anchor="t">
            <a:spAutoFit/>
          </a:bodyPr>
          <a:lstStyle/>
          <a:p>
            <a:pPr marL="0" lvl="0" indent="0">
              <a:lnSpc>
                <a:spcPts val="2940"/>
              </a:lnSpc>
              <a:spcBef>
                <a:spcPct val="0"/>
              </a:spcBef>
            </a:pPr>
            <a:r>
              <a:rPr lang="en-US" sz="2100">
                <a:solidFill>
                  <a:srgbClr val="FFFFFF"/>
                </a:solidFill>
                <a:latin typeface="Poppins Medium Bold"/>
              </a:rPr>
              <a:t>MENGAPA ANALISIS DATA PENTING?</a:t>
            </a:r>
          </a:p>
        </p:txBody>
      </p:sp>
      <p:sp>
        <p:nvSpPr>
          <p:cNvPr id="18" name="TextBox 18"/>
          <p:cNvSpPr txBox="1"/>
          <p:nvPr/>
        </p:nvSpPr>
        <p:spPr>
          <a:xfrm>
            <a:off x="11364636" y="7606256"/>
            <a:ext cx="6493885" cy="2098040"/>
          </a:xfrm>
          <a:prstGeom prst="rect">
            <a:avLst/>
          </a:prstGeom>
        </p:spPr>
        <p:txBody>
          <a:bodyPr lIns="0" tIns="0" rIns="0" bIns="0" rtlCol="0" anchor="t">
            <a:spAutoFit/>
          </a:bodyPr>
          <a:lstStyle/>
          <a:p>
            <a:pPr marL="0" lvl="0" indent="0">
              <a:lnSpc>
                <a:spcPts val="2799"/>
              </a:lnSpc>
            </a:pPr>
            <a:r>
              <a:rPr lang="en-US" sz="1599">
                <a:solidFill>
                  <a:srgbClr val="FFFFFF"/>
                </a:solidFill>
                <a:latin typeface="Poppins"/>
              </a:rPr>
              <a:t>Analisis data dapat membantu perusahaan untuk meningkatkan produktivitas tim dan meningkatkan kepuasan pelanggan. Dengan menganalisis review dari pelanggan, perusahaan dapat menemukan keyword dan masalah penting yang harus segera ditangani. Bisnis bukan hanya mengandalkan intuisi dan feeling saja.</a:t>
            </a:r>
          </a:p>
        </p:txBody>
      </p:sp>
      <p:sp>
        <p:nvSpPr>
          <p:cNvPr id="19" name="TextBox 19"/>
          <p:cNvSpPr txBox="1"/>
          <p:nvPr/>
        </p:nvSpPr>
        <p:spPr>
          <a:xfrm>
            <a:off x="1013835" y="803077"/>
            <a:ext cx="4016015" cy="1334770"/>
          </a:xfrm>
          <a:prstGeom prst="rect">
            <a:avLst/>
          </a:prstGeom>
        </p:spPr>
        <p:txBody>
          <a:bodyPr lIns="0" tIns="0" rIns="0" bIns="0" rtlCol="0" anchor="t">
            <a:spAutoFit/>
          </a:bodyPr>
          <a:lstStyle/>
          <a:p>
            <a:pPr>
              <a:lnSpc>
                <a:spcPts val="5179"/>
              </a:lnSpc>
            </a:pPr>
            <a:r>
              <a:rPr lang="en-US" sz="3699">
                <a:solidFill>
                  <a:srgbClr val="000000"/>
                </a:solidFill>
                <a:latin typeface="Poppins Medium Bold"/>
              </a:rPr>
              <a:t>APA ITU </a:t>
            </a:r>
          </a:p>
          <a:p>
            <a:pPr marL="0" lvl="0" indent="0">
              <a:lnSpc>
                <a:spcPts val="5179"/>
              </a:lnSpc>
              <a:spcBef>
                <a:spcPct val="0"/>
              </a:spcBef>
            </a:pPr>
            <a:r>
              <a:rPr lang="en-US" sz="3699">
                <a:solidFill>
                  <a:srgbClr val="000000"/>
                </a:solidFill>
                <a:latin typeface="Poppins Medium Bold"/>
              </a:rPr>
              <a:t>ANALISIS DATA?</a:t>
            </a:r>
          </a:p>
        </p:txBody>
      </p:sp>
      <p:sp>
        <p:nvSpPr>
          <p:cNvPr id="20" name="TextBox 20"/>
          <p:cNvSpPr txBox="1"/>
          <p:nvPr/>
        </p:nvSpPr>
        <p:spPr>
          <a:xfrm>
            <a:off x="1028700" y="2661722"/>
            <a:ext cx="4001151" cy="2612643"/>
          </a:xfrm>
          <a:prstGeom prst="rect">
            <a:avLst/>
          </a:prstGeom>
        </p:spPr>
        <p:txBody>
          <a:bodyPr lIns="0" tIns="0" rIns="0" bIns="0" rtlCol="0" anchor="t">
            <a:spAutoFit/>
          </a:bodyPr>
          <a:lstStyle/>
          <a:p>
            <a:pPr marL="0" lvl="0" indent="0">
              <a:lnSpc>
                <a:spcPts val="3458"/>
              </a:lnSpc>
            </a:pPr>
            <a:r>
              <a:rPr lang="en-US" sz="1900">
                <a:solidFill>
                  <a:srgbClr val="000000"/>
                </a:solidFill>
                <a:latin typeface="Poppins"/>
              </a:rPr>
              <a:t>Proses pengolahan data dengan tujuan untuk menemukan informasi yang berguna yang dapat dijadikan dasar dalam pengambilan keputusan untuk solusi suatu permasalahan.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8935" y="0"/>
            <a:ext cx="5265706" cy="10287000"/>
            <a:chOff x="0" y="0"/>
            <a:chExt cx="1920944" cy="3752725"/>
          </a:xfrm>
        </p:grpSpPr>
        <p:sp>
          <p:nvSpPr>
            <p:cNvPr id="3" name="Freeform 3"/>
            <p:cNvSpPr/>
            <p:nvPr/>
          </p:nvSpPr>
          <p:spPr>
            <a:xfrm>
              <a:off x="0" y="0"/>
              <a:ext cx="1920944" cy="3752726"/>
            </a:xfrm>
            <a:custGeom>
              <a:avLst/>
              <a:gdLst/>
              <a:ahLst/>
              <a:cxnLst/>
              <a:rect l="l" t="t" r="r" b="b"/>
              <a:pathLst>
                <a:path w="1920944" h="3752726">
                  <a:moveTo>
                    <a:pt x="0" y="0"/>
                  </a:moveTo>
                  <a:lnTo>
                    <a:pt x="1920944" y="0"/>
                  </a:lnTo>
                  <a:lnTo>
                    <a:pt x="1920944" y="3752726"/>
                  </a:lnTo>
                  <a:lnTo>
                    <a:pt x="0" y="3752726"/>
                  </a:lnTo>
                  <a:close/>
                </a:path>
              </a:pathLst>
            </a:custGeom>
            <a:solidFill>
              <a:srgbClr val="2B2B2B"/>
            </a:solidFill>
          </p:spPr>
        </p:sp>
      </p:grpSp>
      <p:pic>
        <p:nvPicPr>
          <p:cNvPr id="4" name="Picture 4"/>
          <p:cNvPicPr>
            <a:picLocks noChangeAspect="1"/>
          </p:cNvPicPr>
          <p:nvPr/>
        </p:nvPicPr>
        <p:blipFill>
          <a:blip r:embed="rId2"/>
          <a:srcRect l="5054" r="40408"/>
          <a:stretch>
            <a:fillRect/>
          </a:stretch>
        </p:blipFill>
        <p:spPr>
          <a:xfrm rot="5400000">
            <a:off x="10425963" y="2424963"/>
            <a:ext cx="4190714" cy="11533359"/>
          </a:xfrm>
          <a:prstGeom prst="rect">
            <a:avLst/>
          </a:prstGeom>
        </p:spPr>
      </p:pic>
      <p:grpSp>
        <p:nvGrpSpPr>
          <p:cNvPr id="5" name="Group 5"/>
          <p:cNvGrpSpPr>
            <a:grpSpLocks noChangeAspect="1"/>
          </p:cNvGrpSpPr>
          <p:nvPr/>
        </p:nvGrpSpPr>
        <p:grpSpPr>
          <a:xfrm>
            <a:off x="8866588" y="896041"/>
            <a:ext cx="2188544" cy="2188535"/>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sp>
      </p:grpSp>
      <p:grpSp>
        <p:nvGrpSpPr>
          <p:cNvPr id="7" name="Group 7"/>
          <p:cNvGrpSpPr>
            <a:grpSpLocks noChangeAspect="1"/>
          </p:cNvGrpSpPr>
          <p:nvPr/>
        </p:nvGrpSpPr>
        <p:grpSpPr>
          <a:xfrm>
            <a:off x="14093720" y="896041"/>
            <a:ext cx="2188544" cy="2188535"/>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r="-24999"/>
              </a:stretch>
            </a:blipFill>
          </p:spPr>
        </p:sp>
      </p:grpSp>
      <p:grpSp>
        <p:nvGrpSpPr>
          <p:cNvPr id="9" name="Group 9"/>
          <p:cNvGrpSpPr/>
          <p:nvPr/>
        </p:nvGrpSpPr>
        <p:grpSpPr>
          <a:xfrm>
            <a:off x="2825166" y="5733848"/>
            <a:ext cx="3929474" cy="210039"/>
            <a:chOff x="0" y="0"/>
            <a:chExt cx="5239299" cy="280051"/>
          </a:xfrm>
        </p:grpSpPr>
        <p:sp>
          <p:nvSpPr>
            <p:cNvPr id="10" name="AutoShape 10"/>
            <p:cNvSpPr/>
            <p:nvPr/>
          </p:nvSpPr>
          <p:spPr>
            <a:xfrm>
              <a:off x="280051" y="108276"/>
              <a:ext cx="4959248" cy="0"/>
            </a:xfrm>
            <a:prstGeom prst="line">
              <a:avLst/>
            </a:prstGeom>
            <a:ln w="63500" cap="flat">
              <a:solidFill>
                <a:srgbClr val="FFC200"/>
              </a:solidFill>
              <a:prstDash val="solid"/>
              <a:headEnd type="none" w="sm" len="sm"/>
              <a:tailEnd type="none" w="sm" len="sm"/>
            </a:ln>
          </p:spPr>
        </p:sp>
        <p:grpSp>
          <p:nvGrpSpPr>
            <p:cNvPr id="11" name="Group 11"/>
            <p:cNvGrpSpPr/>
            <p:nvPr/>
          </p:nvGrpSpPr>
          <p:grpSpPr>
            <a:xfrm>
              <a:off x="0" y="0"/>
              <a:ext cx="280051" cy="28005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C700"/>
              </a:solidFill>
            </p:spPr>
          </p:sp>
        </p:grpSp>
      </p:grpSp>
      <p:grpSp>
        <p:nvGrpSpPr>
          <p:cNvPr id="13" name="Group 13"/>
          <p:cNvGrpSpPr/>
          <p:nvPr/>
        </p:nvGrpSpPr>
        <p:grpSpPr>
          <a:xfrm>
            <a:off x="2825166" y="3771634"/>
            <a:ext cx="3929474" cy="210039"/>
            <a:chOff x="0" y="0"/>
            <a:chExt cx="5239299" cy="280051"/>
          </a:xfrm>
        </p:grpSpPr>
        <p:sp>
          <p:nvSpPr>
            <p:cNvPr id="14" name="AutoShape 14"/>
            <p:cNvSpPr/>
            <p:nvPr/>
          </p:nvSpPr>
          <p:spPr>
            <a:xfrm>
              <a:off x="280051" y="108276"/>
              <a:ext cx="4959248" cy="0"/>
            </a:xfrm>
            <a:prstGeom prst="line">
              <a:avLst/>
            </a:prstGeom>
            <a:ln w="63500" cap="flat">
              <a:solidFill>
                <a:srgbClr val="FFC200"/>
              </a:solidFill>
              <a:prstDash val="solid"/>
              <a:headEnd type="none" w="sm" len="sm"/>
              <a:tailEnd type="none" w="sm" len="sm"/>
            </a:ln>
          </p:spPr>
        </p:sp>
        <p:grpSp>
          <p:nvGrpSpPr>
            <p:cNvPr id="15" name="Group 15"/>
            <p:cNvGrpSpPr/>
            <p:nvPr/>
          </p:nvGrpSpPr>
          <p:grpSpPr>
            <a:xfrm>
              <a:off x="0" y="0"/>
              <a:ext cx="280051" cy="280051"/>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C700"/>
              </a:solidFill>
            </p:spPr>
          </p:sp>
        </p:grpSp>
      </p:grpSp>
      <p:grpSp>
        <p:nvGrpSpPr>
          <p:cNvPr id="17" name="Group 17"/>
          <p:cNvGrpSpPr/>
          <p:nvPr/>
        </p:nvGrpSpPr>
        <p:grpSpPr>
          <a:xfrm>
            <a:off x="0" y="0"/>
            <a:ext cx="1488935" cy="10287000"/>
            <a:chOff x="0" y="0"/>
            <a:chExt cx="1985246" cy="13716000"/>
          </a:xfrm>
        </p:grpSpPr>
        <p:grpSp>
          <p:nvGrpSpPr>
            <p:cNvPr id="18" name="Group 18"/>
            <p:cNvGrpSpPr/>
            <p:nvPr/>
          </p:nvGrpSpPr>
          <p:grpSpPr>
            <a:xfrm>
              <a:off x="0" y="0"/>
              <a:ext cx="1985246" cy="13716000"/>
              <a:chOff x="0" y="0"/>
              <a:chExt cx="543167" cy="3752725"/>
            </a:xfrm>
          </p:grpSpPr>
          <p:sp>
            <p:nvSpPr>
              <p:cNvPr id="19" name="Freeform 19"/>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8C700"/>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498189" y="615861"/>
              <a:ext cx="988869" cy="1005320"/>
            </a:xfrm>
            <a:prstGeom prst="rect">
              <a:avLst/>
            </a:prstGeom>
          </p:spPr>
        </p:pic>
      </p:grpSp>
      <p:sp>
        <p:nvSpPr>
          <p:cNvPr id="21" name="TextBox 21"/>
          <p:cNvSpPr txBox="1"/>
          <p:nvPr/>
        </p:nvSpPr>
        <p:spPr>
          <a:xfrm>
            <a:off x="8628463" y="3271890"/>
            <a:ext cx="2741465" cy="309244"/>
          </a:xfrm>
          <a:prstGeom prst="rect">
            <a:avLst/>
          </a:prstGeom>
        </p:spPr>
        <p:txBody>
          <a:bodyPr lIns="0" tIns="0" rIns="0" bIns="0" rtlCol="0" anchor="t">
            <a:spAutoFit/>
          </a:bodyPr>
          <a:lstStyle/>
          <a:p>
            <a:pPr marL="0" lvl="0" indent="0" algn="ctr">
              <a:lnSpc>
                <a:spcPts val="2380"/>
              </a:lnSpc>
              <a:spcBef>
                <a:spcPct val="0"/>
              </a:spcBef>
            </a:pPr>
            <a:r>
              <a:rPr lang="en-US" sz="1700">
                <a:solidFill>
                  <a:srgbClr val="242424"/>
                </a:solidFill>
                <a:latin typeface="Poppins Medium Bold"/>
              </a:rPr>
              <a:t>DATA KUANTITATIF</a:t>
            </a:r>
          </a:p>
        </p:txBody>
      </p:sp>
      <p:sp>
        <p:nvSpPr>
          <p:cNvPr id="22" name="TextBox 22"/>
          <p:cNvSpPr txBox="1"/>
          <p:nvPr/>
        </p:nvSpPr>
        <p:spPr>
          <a:xfrm>
            <a:off x="7524856" y="3624590"/>
            <a:ext cx="4948678" cy="1446783"/>
          </a:xfrm>
          <a:prstGeom prst="rect">
            <a:avLst/>
          </a:prstGeom>
        </p:spPr>
        <p:txBody>
          <a:bodyPr lIns="0" tIns="0" rIns="0" bIns="0" rtlCol="0" anchor="t">
            <a:spAutoFit/>
          </a:bodyPr>
          <a:lstStyle/>
          <a:p>
            <a:pPr marL="0" lvl="0" indent="0" algn="ctr">
              <a:lnSpc>
                <a:spcPts val="2873"/>
              </a:lnSpc>
            </a:pPr>
            <a:r>
              <a:rPr lang="en-US" sz="1700">
                <a:solidFill>
                  <a:srgbClr val="242424"/>
                </a:solidFill>
                <a:latin typeface="Poppins"/>
              </a:rPr>
              <a:t>Data kuantitatif merupakan data yang berhubungan dengan bilangan, baik itu bilangan bulat maupun rasio dan persentase.</a:t>
            </a:r>
          </a:p>
        </p:txBody>
      </p:sp>
      <p:sp>
        <p:nvSpPr>
          <p:cNvPr id="23" name="TextBox 23"/>
          <p:cNvSpPr txBox="1"/>
          <p:nvPr/>
        </p:nvSpPr>
        <p:spPr>
          <a:xfrm>
            <a:off x="13055693" y="3275076"/>
            <a:ext cx="4220083" cy="309245"/>
          </a:xfrm>
          <a:prstGeom prst="rect">
            <a:avLst/>
          </a:prstGeom>
        </p:spPr>
        <p:txBody>
          <a:bodyPr lIns="0" tIns="0" rIns="0" bIns="0" rtlCol="0" anchor="t">
            <a:spAutoFit/>
          </a:bodyPr>
          <a:lstStyle/>
          <a:p>
            <a:pPr marL="0" lvl="0" indent="0" algn="ctr">
              <a:lnSpc>
                <a:spcPts val="2380"/>
              </a:lnSpc>
              <a:spcBef>
                <a:spcPct val="0"/>
              </a:spcBef>
            </a:pPr>
            <a:r>
              <a:rPr lang="en-US" sz="1700">
                <a:solidFill>
                  <a:srgbClr val="242424"/>
                </a:solidFill>
                <a:latin typeface="Poppins Medium Bold"/>
              </a:rPr>
              <a:t>DATA KUALITATIF</a:t>
            </a:r>
          </a:p>
        </p:txBody>
      </p:sp>
      <p:sp>
        <p:nvSpPr>
          <p:cNvPr id="24" name="TextBox 24"/>
          <p:cNvSpPr txBox="1"/>
          <p:nvPr/>
        </p:nvSpPr>
        <p:spPr>
          <a:xfrm>
            <a:off x="12342950" y="3602339"/>
            <a:ext cx="5690083" cy="1808733"/>
          </a:xfrm>
          <a:prstGeom prst="rect">
            <a:avLst/>
          </a:prstGeom>
        </p:spPr>
        <p:txBody>
          <a:bodyPr lIns="0" tIns="0" rIns="0" bIns="0" rtlCol="0" anchor="t">
            <a:spAutoFit/>
          </a:bodyPr>
          <a:lstStyle/>
          <a:p>
            <a:pPr marL="0" lvl="0" indent="0" algn="ctr">
              <a:lnSpc>
                <a:spcPts val="2873"/>
              </a:lnSpc>
            </a:pPr>
            <a:r>
              <a:rPr lang="en-US" sz="1700">
                <a:solidFill>
                  <a:srgbClr val="242424"/>
                </a:solidFill>
                <a:latin typeface="Poppins"/>
              </a:rPr>
              <a:t>Data kualitatif merupakan data yang mendekati dan mencirikan sesuatu. Tipe data ini bersifat non-numerik. Jenis data ini dikumpulkan melalui metode observasi, wawancara satu lawan satu, melakukan focus group, dan metode serupa.</a:t>
            </a:r>
          </a:p>
        </p:txBody>
      </p:sp>
      <p:sp>
        <p:nvSpPr>
          <p:cNvPr id="25" name="TextBox 25"/>
          <p:cNvSpPr txBox="1"/>
          <p:nvPr/>
        </p:nvSpPr>
        <p:spPr>
          <a:xfrm>
            <a:off x="3137207" y="4538981"/>
            <a:ext cx="3305392" cy="604519"/>
          </a:xfrm>
          <a:prstGeom prst="rect">
            <a:avLst/>
          </a:prstGeom>
        </p:spPr>
        <p:txBody>
          <a:bodyPr lIns="0" tIns="0" rIns="0" bIns="0" rtlCol="0" anchor="t">
            <a:spAutoFit/>
          </a:bodyPr>
          <a:lstStyle/>
          <a:p>
            <a:pPr>
              <a:lnSpc>
                <a:spcPts val="4690"/>
              </a:lnSpc>
            </a:pPr>
            <a:r>
              <a:rPr lang="en-US" sz="3500">
                <a:solidFill>
                  <a:srgbClr val="FFFFFF"/>
                </a:solidFill>
                <a:latin typeface="Poppins"/>
              </a:rPr>
              <a:t>JENIS DATA</a:t>
            </a:r>
          </a:p>
        </p:txBody>
      </p:sp>
      <p:grpSp>
        <p:nvGrpSpPr>
          <p:cNvPr id="26" name="Group 26"/>
          <p:cNvGrpSpPr/>
          <p:nvPr/>
        </p:nvGrpSpPr>
        <p:grpSpPr>
          <a:xfrm>
            <a:off x="557143" y="5991511"/>
            <a:ext cx="812798" cy="3861769"/>
            <a:chOff x="0" y="0"/>
            <a:chExt cx="1083731" cy="5149026"/>
          </a:xfrm>
        </p:grpSpPr>
        <p:sp>
          <p:nvSpPr>
            <p:cNvPr id="27" name="TextBox 27"/>
            <p:cNvSpPr txBox="1"/>
            <p:nvPr/>
          </p:nvSpPr>
          <p:spPr>
            <a:xfrm rot="-5400000">
              <a:off x="-378362" y="4271132"/>
              <a:ext cx="1208630" cy="547156"/>
            </a:xfrm>
            <a:prstGeom prst="rect">
              <a:avLst/>
            </a:prstGeom>
          </p:spPr>
          <p:txBody>
            <a:bodyPr lIns="0" tIns="0" rIns="0" bIns="0" rtlCol="0" anchor="t">
              <a:spAutoFit/>
            </a:bodyPr>
            <a:lstStyle/>
            <a:p>
              <a:pPr>
                <a:lnSpc>
                  <a:spcPts val="3500"/>
                </a:lnSpc>
              </a:pPr>
              <a:r>
                <a:rPr lang="en-US" sz="2500">
                  <a:solidFill>
                    <a:srgbClr val="242424"/>
                  </a:solidFill>
                  <a:latin typeface="Prompt Bold"/>
                </a:rPr>
                <a:t>DACC</a:t>
              </a:r>
            </a:p>
          </p:txBody>
        </p:sp>
        <p:sp>
          <p:nvSpPr>
            <p:cNvPr id="28" name="AutoShape 28"/>
            <p:cNvSpPr/>
            <p:nvPr/>
          </p:nvSpPr>
          <p:spPr>
            <a:xfrm rot="5400000">
              <a:off x="-799474" y="2494768"/>
              <a:ext cx="2098479" cy="0"/>
            </a:xfrm>
            <a:prstGeom prst="line">
              <a:avLst/>
            </a:prstGeom>
            <a:ln w="50800" cap="flat">
              <a:solidFill>
                <a:srgbClr val="242424"/>
              </a:solidFill>
              <a:prstDash val="solid"/>
              <a:headEnd type="none" w="sm" len="sm"/>
              <a:tailEnd type="none" w="sm" len="sm"/>
            </a:ln>
          </p:spPr>
        </p:sp>
        <p:sp>
          <p:nvSpPr>
            <p:cNvPr id="29" name="TextBox 29"/>
            <p:cNvSpPr txBox="1"/>
            <p:nvPr/>
          </p:nvSpPr>
          <p:spPr>
            <a:xfrm rot="-5400000">
              <a:off x="-86500" y="38876"/>
              <a:ext cx="1209108" cy="1131356"/>
            </a:xfrm>
            <a:prstGeom prst="rect">
              <a:avLst/>
            </a:prstGeom>
          </p:spPr>
          <p:txBody>
            <a:bodyPr lIns="0" tIns="0" rIns="0" bIns="0" rtlCol="0" anchor="t">
              <a:spAutoFit/>
            </a:bodyPr>
            <a:lstStyle/>
            <a:p>
              <a:pPr>
                <a:lnSpc>
                  <a:spcPts val="3500"/>
                </a:lnSpc>
              </a:pPr>
              <a:r>
                <a:rPr lang="en-US" sz="2500">
                  <a:solidFill>
                    <a:srgbClr val="242424"/>
                  </a:solidFill>
                  <a:latin typeface="Prompt Bold"/>
                </a:rPr>
                <a:t>2022</a:t>
              </a:r>
            </a:p>
            <a:p>
              <a:pPr>
                <a:lnSpc>
                  <a:spcPts val="3500"/>
                </a:lnSpc>
              </a:pPr>
              <a:endParaRPr lang="en-US" sz="2500">
                <a:solidFill>
                  <a:srgbClr val="242424"/>
                </a:solidFill>
                <a:latin typeface="Prompt Bold"/>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693354" y="2699059"/>
            <a:ext cx="1648055" cy="0"/>
          </a:xfrm>
          <a:prstGeom prst="line">
            <a:avLst/>
          </a:prstGeom>
          <a:ln w="66675" cap="flat">
            <a:solidFill>
              <a:srgbClr val="FFE57D"/>
            </a:solidFill>
            <a:prstDash val="solid"/>
            <a:headEnd type="none" w="sm" len="sm"/>
            <a:tailEnd type="none" w="sm" len="sm"/>
          </a:ln>
        </p:spPr>
      </p:sp>
      <p:pic>
        <p:nvPicPr>
          <p:cNvPr id="3" name="Picture 3"/>
          <p:cNvPicPr>
            <a:picLocks noChangeAspect="1"/>
          </p:cNvPicPr>
          <p:nvPr/>
        </p:nvPicPr>
        <p:blipFill>
          <a:blip r:embed="rId2"/>
          <a:srcRect r="15415"/>
          <a:stretch>
            <a:fillRect/>
          </a:stretch>
        </p:blipFill>
        <p:spPr>
          <a:xfrm>
            <a:off x="0" y="0"/>
            <a:ext cx="6525897" cy="10287000"/>
          </a:xfrm>
          <a:prstGeom prst="rect">
            <a:avLst/>
          </a:prstGeom>
        </p:spPr>
      </p:pic>
      <p:grpSp>
        <p:nvGrpSpPr>
          <p:cNvPr id="4" name="Group 4"/>
          <p:cNvGrpSpPr>
            <a:grpSpLocks noChangeAspect="1"/>
          </p:cNvGrpSpPr>
          <p:nvPr/>
        </p:nvGrpSpPr>
        <p:grpSpPr>
          <a:xfrm>
            <a:off x="7664779" y="7596928"/>
            <a:ext cx="2437745" cy="2437735"/>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09637" r="-42727"/>
              </a:stretch>
            </a:blipFill>
          </p:spPr>
        </p:sp>
      </p:grpSp>
      <p:grpSp>
        <p:nvGrpSpPr>
          <p:cNvPr id="6" name="Group 6"/>
          <p:cNvGrpSpPr>
            <a:grpSpLocks noChangeAspect="1"/>
          </p:cNvGrpSpPr>
          <p:nvPr/>
        </p:nvGrpSpPr>
        <p:grpSpPr>
          <a:xfrm>
            <a:off x="10500609" y="7596928"/>
            <a:ext cx="2437745" cy="2437735"/>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sp>
      </p:grpSp>
      <p:grpSp>
        <p:nvGrpSpPr>
          <p:cNvPr id="8" name="Group 8"/>
          <p:cNvGrpSpPr>
            <a:grpSpLocks noChangeAspect="1"/>
          </p:cNvGrpSpPr>
          <p:nvPr/>
        </p:nvGrpSpPr>
        <p:grpSpPr>
          <a:xfrm>
            <a:off x="13336440" y="7606453"/>
            <a:ext cx="2437745" cy="2437735"/>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924" r="-43168"/>
              </a:stretch>
            </a:blipFill>
          </p:spPr>
        </p:sp>
      </p:grpSp>
      <p:sp>
        <p:nvSpPr>
          <p:cNvPr id="10" name="TextBox 10"/>
          <p:cNvSpPr txBox="1"/>
          <p:nvPr/>
        </p:nvSpPr>
        <p:spPr>
          <a:xfrm>
            <a:off x="7664779" y="895350"/>
            <a:ext cx="5925725" cy="819150"/>
          </a:xfrm>
          <a:prstGeom prst="rect">
            <a:avLst/>
          </a:prstGeom>
        </p:spPr>
        <p:txBody>
          <a:bodyPr lIns="0" tIns="0" rIns="0" bIns="0" rtlCol="0" anchor="t">
            <a:spAutoFit/>
          </a:bodyPr>
          <a:lstStyle/>
          <a:p>
            <a:pPr>
              <a:lnSpc>
                <a:spcPts val="6300"/>
              </a:lnSpc>
            </a:pPr>
            <a:r>
              <a:rPr lang="en-US" sz="4500">
                <a:solidFill>
                  <a:srgbClr val="242424"/>
                </a:solidFill>
                <a:latin typeface="Poppins Medium Bold"/>
              </a:rPr>
              <a:t>TAHAPAN PROSES</a:t>
            </a:r>
          </a:p>
        </p:txBody>
      </p:sp>
      <p:sp>
        <p:nvSpPr>
          <p:cNvPr id="11" name="TextBox 11"/>
          <p:cNvSpPr txBox="1"/>
          <p:nvPr/>
        </p:nvSpPr>
        <p:spPr>
          <a:xfrm>
            <a:off x="7664779" y="1590675"/>
            <a:ext cx="5671661" cy="819150"/>
          </a:xfrm>
          <a:prstGeom prst="rect">
            <a:avLst/>
          </a:prstGeom>
        </p:spPr>
        <p:txBody>
          <a:bodyPr lIns="0" tIns="0" rIns="0" bIns="0" rtlCol="0" anchor="t">
            <a:spAutoFit/>
          </a:bodyPr>
          <a:lstStyle/>
          <a:p>
            <a:pPr>
              <a:lnSpc>
                <a:spcPts val="6300"/>
              </a:lnSpc>
            </a:pPr>
            <a:r>
              <a:rPr lang="en-US" sz="4500">
                <a:solidFill>
                  <a:srgbClr val="242424"/>
                </a:solidFill>
                <a:latin typeface="Poppins ExtraBold"/>
              </a:rPr>
              <a:t>ANALISIS DATA</a:t>
            </a:r>
          </a:p>
        </p:txBody>
      </p:sp>
      <p:sp>
        <p:nvSpPr>
          <p:cNvPr id="12" name="TextBox 12"/>
          <p:cNvSpPr txBox="1"/>
          <p:nvPr/>
        </p:nvSpPr>
        <p:spPr>
          <a:xfrm>
            <a:off x="7679066" y="2840143"/>
            <a:ext cx="8080832" cy="4342765"/>
          </a:xfrm>
          <a:prstGeom prst="rect">
            <a:avLst/>
          </a:prstGeom>
        </p:spPr>
        <p:txBody>
          <a:bodyPr lIns="0" tIns="0" rIns="0" bIns="0" rtlCol="0" anchor="t">
            <a:spAutoFit/>
          </a:bodyPr>
          <a:lstStyle/>
          <a:p>
            <a:pPr>
              <a:lnSpc>
                <a:spcPts val="2660"/>
              </a:lnSpc>
            </a:pPr>
            <a:r>
              <a:rPr lang="en-US" sz="1900">
                <a:solidFill>
                  <a:srgbClr val="242424"/>
                </a:solidFill>
                <a:latin typeface="Poppins Bold"/>
              </a:rPr>
              <a:t>1. Obtain</a:t>
            </a:r>
          </a:p>
          <a:p>
            <a:pPr>
              <a:lnSpc>
                <a:spcPts val="2660"/>
              </a:lnSpc>
            </a:pPr>
            <a:r>
              <a:rPr lang="en-US" sz="1900">
                <a:solidFill>
                  <a:srgbClr val="242424"/>
                </a:solidFill>
                <a:latin typeface="Poppins"/>
              </a:rPr>
              <a:t>mendapatkan atau mengumpulkan data.</a:t>
            </a:r>
          </a:p>
          <a:p>
            <a:pPr>
              <a:lnSpc>
                <a:spcPts val="2660"/>
              </a:lnSpc>
            </a:pPr>
            <a:r>
              <a:rPr lang="en-US" sz="1900">
                <a:solidFill>
                  <a:srgbClr val="242424"/>
                </a:solidFill>
                <a:latin typeface="Poppins Bold"/>
              </a:rPr>
              <a:t>2. Scrub</a:t>
            </a:r>
          </a:p>
          <a:p>
            <a:pPr>
              <a:lnSpc>
                <a:spcPts val="2660"/>
              </a:lnSpc>
            </a:pPr>
            <a:r>
              <a:rPr lang="en-US" sz="1900">
                <a:solidFill>
                  <a:srgbClr val="242424"/>
                </a:solidFill>
                <a:latin typeface="Poppins"/>
              </a:rPr>
              <a:t>proses pembersihan atau filter data.</a:t>
            </a:r>
          </a:p>
          <a:p>
            <a:pPr>
              <a:lnSpc>
                <a:spcPts val="2660"/>
              </a:lnSpc>
            </a:pPr>
            <a:r>
              <a:rPr lang="en-US" sz="1900">
                <a:solidFill>
                  <a:srgbClr val="242424"/>
                </a:solidFill>
                <a:latin typeface="Poppins Bold"/>
              </a:rPr>
              <a:t>3. Explore</a:t>
            </a:r>
          </a:p>
          <a:p>
            <a:pPr>
              <a:lnSpc>
                <a:spcPts val="2660"/>
              </a:lnSpc>
            </a:pPr>
            <a:r>
              <a:rPr lang="en-US" sz="1900">
                <a:solidFill>
                  <a:srgbClr val="242424"/>
                </a:solidFill>
                <a:latin typeface="Poppins"/>
              </a:rPr>
              <a:t>penggalian dan pemeriksaan data dilakukan.</a:t>
            </a:r>
          </a:p>
          <a:p>
            <a:pPr>
              <a:lnSpc>
                <a:spcPts val="2660"/>
              </a:lnSpc>
            </a:pPr>
            <a:r>
              <a:rPr lang="en-US" sz="1900">
                <a:solidFill>
                  <a:srgbClr val="242424"/>
                </a:solidFill>
                <a:latin typeface="Poppins Bold"/>
              </a:rPr>
              <a:t>4. Model</a:t>
            </a:r>
          </a:p>
          <a:p>
            <a:pPr>
              <a:lnSpc>
                <a:spcPts val="2660"/>
              </a:lnSpc>
            </a:pPr>
            <a:r>
              <a:rPr lang="en-US" sz="1900">
                <a:solidFill>
                  <a:srgbClr val="242424"/>
                </a:solidFill>
                <a:latin typeface="Poppins"/>
              </a:rPr>
              <a:t>pada tahap ini, digunakan regresi dan prediksi untuk memperkirakan nilai di waktu mendatang serta melakukan klasifikasi dan pengelompokan grup nilai dari data.</a:t>
            </a:r>
          </a:p>
          <a:p>
            <a:pPr>
              <a:lnSpc>
                <a:spcPts val="2660"/>
              </a:lnSpc>
            </a:pPr>
            <a:r>
              <a:rPr lang="en-US" sz="1900">
                <a:solidFill>
                  <a:srgbClr val="242424"/>
                </a:solidFill>
                <a:latin typeface="Poppins Bold"/>
              </a:rPr>
              <a:t>5. Interpret</a:t>
            </a:r>
          </a:p>
          <a:p>
            <a:pPr marL="0" lvl="0" indent="0">
              <a:lnSpc>
                <a:spcPts val="2660"/>
              </a:lnSpc>
            </a:pPr>
            <a:r>
              <a:rPr lang="en-US" sz="1900">
                <a:solidFill>
                  <a:srgbClr val="242424"/>
                </a:solidFill>
                <a:latin typeface="Poppins"/>
              </a:rPr>
              <a:t>pengolahan data yang diinterpretasi harus bisa dipahami oleh orang-orang awam yang tidak mengerti istilah teknis.</a:t>
            </a:r>
          </a:p>
        </p:txBody>
      </p:sp>
      <p:grpSp>
        <p:nvGrpSpPr>
          <p:cNvPr id="13" name="Group 13"/>
          <p:cNvGrpSpPr/>
          <p:nvPr/>
        </p:nvGrpSpPr>
        <p:grpSpPr>
          <a:xfrm>
            <a:off x="16799065" y="0"/>
            <a:ext cx="1488935" cy="10287000"/>
            <a:chOff x="0" y="0"/>
            <a:chExt cx="1985246" cy="13716000"/>
          </a:xfrm>
        </p:grpSpPr>
        <p:grpSp>
          <p:nvGrpSpPr>
            <p:cNvPr id="14" name="Group 14"/>
            <p:cNvGrpSpPr/>
            <p:nvPr/>
          </p:nvGrpSpPr>
          <p:grpSpPr>
            <a:xfrm>
              <a:off x="0" y="0"/>
              <a:ext cx="1985246" cy="13716000"/>
              <a:chOff x="0" y="0"/>
              <a:chExt cx="543167" cy="3752725"/>
            </a:xfrm>
          </p:grpSpPr>
          <p:sp>
            <p:nvSpPr>
              <p:cNvPr id="15" name="Freeform 15"/>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8C700"/>
              </a:solidFill>
            </p:spPr>
          </p:sp>
        </p:grpSp>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498189" y="615861"/>
              <a:ext cx="988869" cy="1005320"/>
            </a:xfrm>
            <a:prstGeom prst="rect">
              <a:avLst/>
            </a:prstGeom>
          </p:spPr>
        </p:pic>
        <p:sp>
          <p:nvSpPr>
            <p:cNvPr id="17" name="TextBox 17"/>
            <p:cNvSpPr txBox="1"/>
            <p:nvPr/>
          </p:nvSpPr>
          <p:spPr>
            <a:xfrm rot="-5400000">
              <a:off x="374984" y="12259814"/>
              <a:ext cx="1208630" cy="547156"/>
            </a:xfrm>
            <a:prstGeom prst="rect">
              <a:avLst/>
            </a:prstGeom>
          </p:spPr>
          <p:txBody>
            <a:bodyPr lIns="0" tIns="0" rIns="0" bIns="0" rtlCol="0" anchor="t">
              <a:spAutoFit/>
            </a:bodyPr>
            <a:lstStyle/>
            <a:p>
              <a:pPr>
                <a:lnSpc>
                  <a:spcPts val="3500"/>
                </a:lnSpc>
              </a:pPr>
              <a:r>
                <a:rPr lang="en-US" sz="2500">
                  <a:solidFill>
                    <a:srgbClr val="242424"/>
                  </a:solidFill>
                  <a:latin typeface="Prompt Bold"/>
                </a:rPr>
                <a:t>DACC</a:t>
              </a:r>
            </a:p>
          </p:txBody>
        </p:sp>
        <p:sp>
          <p:nvSpPr>
            <p:cNvPr id="18" name="AutoShape 18"/>
            <p:cNvSpPr/>
            <p:nvPr/>
          </p:nvSpPr>
          <p:spPr>
            <a:xfrm rot="5400000">
              <a:off x="-46128" y="10483450"/>
              <a:ext cx="2098479" cy="0"/>
            </a:xfrm>
            <a:prstGeom prst="line">
              <a:avLst/>
            </a:prstGeom>
            <a:ln w="50800" cap="flat">
              <a:solidFill>
                <a:srgbClr val="242424"/>
              </a:solidFill>
              <a:prstDash val="solid"/>
              <a:headEnd type="none" w="sm" len="sm"/>
              <a:tailEnd type="none" w="sm" len="sm"/>
            </a:ln>
          </p:spPr>
        </p:sp>
        <p:sp>
          <p:nvSpPr>
            <p:cNvPr id="19" name="TextBox 19"/>
            <p:cNvSpPr txBox="1"/>
            <p:nvPr/>
          </p:nvSpPr>
          <p:spPr>
            <a:xfrm rot="-5400000">
              <a:off x="666846" y="8027558"/>
              <a:ext cx="1209108" cy="1131356"/>
            </a:xfrm>
            <a:prstGeom prst="rect">
              <a:avLst/>
            </a:prstGeom>
          </p:spPr>
          <p:txBody>
            <a:bodyPr lIns="0" tIns="0" rIns="0" bIns="0" rtlCol="0" anchor="t">
              <a:spAutoFit/>
            </a:bodyPr>
            <a:lstStyle/>
            <a:p>
              <a:pPr>
                <a:lnSpc>
                  <a:spcPts val="3500"/>
                </a:lnSpc>
              </a:pPr>
              <a:r>
                <a:rPr lang="en-US" sz="2500">
                  <a:solidFill>
                    <a:srgbClr val="242424"/>
                  </a:solidFill>
                  <a:latin typeface="Prompt Bold"/>
                </a:rPr>
                <a:t>2022</a:t>
              </a:r>
            </a:p>
            <a:p>
              <a:pPr>
                <a:lnSpc>
                  <a:spcPts val="3500"/>
                </a:lnSpc>
              </a:pPr>
              <a:endParaRPr lang="en-US" sz="2500">
                <a:solidFill>
                  <a:srgbClr val="242424"/>
                </a:solidFill>
                <a:latin typeface="Prompt Bold"/>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4163880">
            <a:off x="-1066365" y="-2604217"/>
            <a:ext cx="6910436" cy="7738307"/>
            <a:chOff x="0" y="0"/>
            <a:chExt cx="6350000" cy="7110730"/>
          </a:xfrm>
        </p:grpSpPr>
        <p:sp>
          <p:nvSpPr>
            <p:cNvPr id="3" name="Freeform 3"/>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solidFill>
              <a:srgbClr val="F8C700"/>
            </a:solidFill>
            <a:ln w="12700">
              <a:solidFill>
                <a:srgbClr val="000000"/>
              </a:solidFill>
            </a:ln>
          </p:spPr>
        </p:sp>
      </p:grpSp>
      <p:grpSp>
        <p:nvGrpSpPr>
          <p:cNvPr id="4" name="Group 4"/>
          <p:cNvGrpSpPr>
            <a:grpSpLocks noChangeAspect="1"/>
          </p:cNvGrpSpPr>
          <p:nvPr/>
        </p:nvGrpSpPr>
        <p:grpSpPr>
          <a:xfrm rot="-4163880">
            <a:off x="-1056840" y="4774426"/>
            <a:ext cx="6910436" cy="7738307"/>
            <a:chOff x="0" y="0"/>
            <a:chExt cx="6350000" cy="7110730"/>
          </a:xfrm>
        </p:grpSpPr>
        <p:sp>
          <p:nvSpPr>
            <p:cNvPr id="5" name="Freeform 5"/>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solidFill>
              <a:srgbClr val="242424"/>
            </a:solidFill>
            <a:ln w="12700">
              <a:solidFill>
                <a:srgbClr val="000000"/>
              </a:solidFill>
            </a:ln>
          </p:spPr>
        </p:sp>
      </p:grpSp>
      <p:pic>
        <p:nvPicPr>
          <p:cNvPr id="6" name="Picture 6"/>
          <p:cNvPicPr>
            <a:picLocks noChangeAspect="1"/>
          </p:cNvPicPr>
          <p:nvPr/>
        </p:nvPicPr>
        <p:blipFill>
          <a:blip r:embed="rId2"/>
          <a:srcRect l="19519" r="38269"/>
          <a:stretch>
            <a:fillRect/>
          </a:stretch>
        </p:blipFill>
        <p:spPr>
          <a:xfrm>
            <a:off x="1581426" y="1028700"/>
            <a:ext cx="5204176" cy="8229600"/>
          </a:xfrm>
          <a:prstGeom prst="rect">
            <a:avLst/>
          </a:prstGeom>
        </p:spPr>
      </p:pic>
      <p:sp>
        <p:nvSpPr>
          <p:cNvPr id="7" name="AutoShape 7"/>
          <p:cNvSpPr/>
          <p:nvPr/>
        </p:nvSpPr>
        <p:spPr>
          <a:xfrm>
            <a:off x="7632673" y="2699059"/>
            <a:ext cx="1648055" cy="0"/>
          </a:xfrm>
          <a:prstGeom prst="line">
            <a:avLst/>
          </a:prstGeom>
          <a:ln w="66675" cap="flat">
            <a:solidFill>
              <a:srgbClr val="FFE57D"/>
            </a:solidFill>
            <a:prstDash val="solid"/>
            <a:headEnd type="none" w="sm" len="sm"/>
            <a:tailEnd type="none" w="sm" len="sm"/>
          </a:ln>
        </p:spPr>
      </p:sp>
      <p:pic>
        <p:nvPicPr>
          <p:cNvPr id="8" name="Picture 8"/>
          <p:cNvPicPr>
            <a:picLocks noChangeAspect="1"/>
          </p:cNvPicPr>
          <p:nvPr/>
        </p:nvPicPr>
        <p:blipFill>
          <a:blip r:embed="rId3"/>
          <a:srcRect/>
          <a:stretch>
            <a:fillRect/>
          </a:stretch>
        </p:blipFill>
        <p:spPr>
          <a:xfrm>
            <a:off x="7604098" y="2981003"/>
            <a:ext cx="8071307" cy="4259501"/>
          </a:xfrm>
          <a:prstGeom prst="rect">
            <a:avLst/>
          </a:prstGeom>
        </p:spPr>
      </p:pic>
      <p:sp>
        <p:nvSpPr>
          <p:cNvPr id="9" name="TextBox 9"/>
          <p:cNvSpPr txBox="1"/>
          <p:nvPr/>
        </p:nvSpPr>
        <p:spPr>
          <a:xfrm>
            <a:off x="7604098" y="1590675"/>
            <a:ext cx="6244736" cy="819150"/>
          </a:xfrm>
          <a:prstGeom prst="rect">
            <a:avLst/>
          </a:prstGeom>
        </p:spPr>
        <p:txBody>
          <a:bodyPr lIns="0" tIns="0" rIns="0" bIns="0" rtlCol="0" anchor="t">
            <a:spAutoFit/>
          </a:bodyPr>
          <a:lstStyle/>
          <a:p>
            <a:pPr>
              <a:lnSpc>
                <a:spcPts val="6300"/>
              </a:lnSpc>
            </a:pPr>
            <a:r>
              <a:rPr lang="en-US" sz="4500">
                <a:solidFill>
                  <a:srgbClr val="242424"/>
                </a:solidFill>
                <a:latin typeface="Poppins ExtraBold"/>
              </a:rPr>
              <a:t>VISUALISASI INSIGHT</a:t>
            </a:r>
          </a:p>
        </p:txBody>
      </p:sp>
      <p:sp>
        <p:nvSpPr>
          <p:cNvPr id="10" name="TextBox 10"/>
          <p:cNvSpPr txBox="1"/>
          <p:nvPr/>
        </p:nvSpPr>
        <p:spPr>
          <a:xfrm>
            <a:off x="7632673" y="7402429"/>
            <a:ext cx="2730578" cy="391794"/>
          </a:xfrm>
          <a:prstGeom prst="rect">
            <a:avLst/>
          </a:prstGeom>
        </p:spPr>
        <p:txBody>
          <a:bodyPr lIns="0" tIns="0" rIns="0" bIns="0" rtlCol="0" anchor="t">
            <a:spAutoFit/>
          </a:bodyPr>
          <a:lstStyle/>
          <a:p>
            <a:pPr marL="0" lvl="0" indent="0">
              <a:lnSpc>
                <a:spcPts val="3080"/>
              </a:lnSpc>
              <a:spcBef>
                <a:spcPct val="0"/>
              </a:spcBef>
            </a:pPr>
            <a:r>
              <a:rPr lang="en-US" sz="2200">
                <a:solidFill>
                  <a:srgbClr val="242424"/>
                </a:solidFill>
                <a:latin typeface="Poppins Medium Bold"/>
              </a:rPr>
              <a:t>Observations</a:t>
            </a:r>
          </a:p>
        </p:txBody>
      </p:sp>
      <p:sp>
        <p:nvSpPr>
          <p:cNvPr id="11" name="TextBox 11"/>
          <p:cNvSpPr txBox="1"/>
          <p:nvPr/>
        </p:nvSpPr>
        <p:spPr>
          <a:xfrm>
            <a:off x="7604098" y="7773925"/>
            <a:ext cx="8939340" cy="341375"/>
          </a:xfrm>
          <a:prstGeom prst="rect">
            <a:avLst/>
          </a:prstGeom>
        </p:spPr>
        <p:txBody>
          <a:bodyPr lIns="0" tIns="0" rIns="0" bIns="0" rtlCol="0" anchor="t">
            <a:spAutoFit/>
          </a:bodyPr>
          <a:lstStyle/>
          <a:p>
            <a:pPr marL="0" lvl="0" indent="0">
              <a:lnSpc>
                <a:spcPts val="2652"/>
              </a:lnSpc>
            </a:pPr>
            <a:r>
              <a:rPr lang="en-US" sz="1700">
                <a:solidFill>
                  <a:srgbClr val="242424"/>
                </a:solidFill>
                <a:latin typeface="Poppins"/>
              </a:rPr>
              <a:t>Penyebaran berita paling banyak adalah </a:t>
            </a:r>
            <a:r>
              <a:rPr lang="en-US" sz="1700">
                <a:solidFill>
                  <a:srgbClr val="242424"/>
                </a:solidFill>
                <a:latin typeface="Poppins Bold"/>
              </a:rPr>
              <a:t>IDN Times</a:t>
            </a:r>
            <a:r>
              <a:rPr lang="en-US" sz="1700">
                <a:solidFill>
                  <a:srgbClr val="242424"/>
                </a:solidFill>
                <a:latin typeface="Poppins"/>
              </a:rPr>
              <a:t> dengan jumlah 177.961 berita.</a:t>
            </a:r>
          </a:p>
        </p:txBody>
      </p:sp>
      <p:grpSp>
        <p:nvGrpSpPr>
          <p:cNvPr id="12" name="Group 12"/>
          <p:cNvGrpSpPr/>
          <p:nvPr/>
        </p:nvGrpSpPr>
        <p:grpSpPr>
          <a:xfrm>
            <a:off x="16799065" y="0"/>
            <a:ext cx="1488935" cy="10287000"/>
            <a:chOff x="0" y="0"/>
            <a:chExt cx="1985246" cy="13716000"/>
          </a:xfrm>
        </p:grpSpPr>
        <p:grpSp>
          <p:nvGrpSpPr>
            <p:cNvPr id="13" name="Group 13"/>
            <p:cNvGrpSpPr/>
            <p:nvPr/>
          </p:nvGrpSpPr>
          <p:grpSpPr>
            <a:xfrm>
              <a:off x="0" y="0"/>
              <a:ext cx="1985246" cy="13716000"/>
              <a:chOff x="0" y="0"/>
              <a:chExt cx="543167" cy="3752725"/>
            </a:xfrm>
          </p:grpSpPr>
          <p:sp>
            <p:nvSpPr>
              <p:cNvPr id="14" name="Freeform 14"/>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8C700"/>
              </a:solidFill>
            </p:spPr>
          </p:sp>
        </p:gr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98189" y="615861"/>
              <a:ext cx="988869" cy="1005320"/>
            </a:xfrm>
            <a:prstGeom prst="rect">
              <a:avLst/>
            </a:prstGeom>
          </p:spPr>
        </p:pic>
        <p:sp>
          <p:nvSpPr>
            <p:cNvPr id="16" name="TextBox 16"/>
            <p:cNvSpPr txBox="1"/>
            <p:nvPr/>
          </p:nvSpPr>
          <p:spPr>
            <a:xfrm rot="-5400000">
              <a:off x="374984" y="12259814"/>
              <a:ext cx="1208630" cy="547156"/>
            </a:xfrm>
            <a:prstGeom prst="rect">
              <a:avLst/>
            </a:prstGeom>
          </p:spPr>
          <p:txBody>
            <a:bodyPr lIns="0" tIns="0" rIns="0" bIns="0" rtlCol="0" anchor="t">
              <a:spAutoFit/>
            </a:bodyPr>
            <a:lstStyle/>
            <a:p>
              <a:pPr>
                <a:lnSpc>
                  <a:spcPts val="3500"/>
                </a:lnSpc>
              </a:pPr>
              <a:r>
                <a:rPr lang="en-US" sz="2500">
                  <a:solidFill>
                    <a:srgbClr val="242424"/>
                  </a:solidFill>
                  <a:latin typeface="Prompt Bold"/>
                </a:rPr>
                <a:t>DACC</a:t>
              </a:r>
            </a:p>
          </p:txBody>
        </p:sp>
        <p:sp>
          <p:nvSpPr>
            <p:cNvPr id="17" name="AutoShape 17"/>
            <p:cNvSpPr/>
            <p:nvPr/>
          </p:nvSpPr>
          <p:spPr>
            <a:xfrm rot="5400000">
              <a:off x="-46128" y="10483450"/>
              <a:ext cx="2098479" cy="0"/>
            </a:xfrm>
            <a:prstGeom prst="line">
              <a:avLst/>
            </a:prstGeom>
            <a:ln w="50800" cap="flat">
              <a:solidFill>
                <a:srgbClr val="242424"/>
              </a:solidFill>
              <a:prstDash val="solid"/>
              <a:headEnd type="none" w="sm" len="sm"/>
              <a:tailEnd type="none" w="sm" len="sm"/>
            </a:ln>
          </p:spPr>
        </p:sp>
        <p:sp>
          <p:nvSpPr>
            <p:cNvPr id="18" name="TextBox 18"/>
            <p:cNvSpPr txBox="1"/>
            <p:nvPr/>
          </p:nvSpPr>
          <p:spPr>
            <a:xfrm rot="-5400000">
              <a:off x="666846" y="8027558"/>
              <a:ext cx="1209108" cy="1131356"/>
            </a:xfrm>
            <a:prstGeom prst="rect">
              <a:avLst/>
            </a:prstGeom>
          </p:spPr>
          <p:txBody>
            <a:bodyPr lIns="0" tIns="0" rIns="0" bIns="0" rtlCol="0" anchor="t">
              <a:spAutoFit/>
            </a:bodyPr>
            <a:lstStyle/>
            <a:p>
              <a:pPr>
                <a:lnSpc>
                  <a:spcPts val="3500"/>
                </a:lnSpc>
              </a:pPr>
              <a:r>
                <a:rPr lang="en-US" sz="2500">
                  <a:solidFill>
                    <a:srgbClr val="242424"/>
                  </a:solidFill>
                  <a:latin typeface="Prompt Bold"/>
                </a:rPr>
                <a:t>2022</a:t>
              </a:r>
            </a:p>
            <a:p>
              <a:pPr>
                <a:lnSpc>
                  <a:spcPts val="3500"/>
                </a:lnSpc>
              </a:pPr>
              <a:endParaRPr lang="en-US" sz="2500">
                <a:solidFill>
                  <a:srgbClr val="242424"/>
                </a:solidFill>
                <a:latin typeface="Prompt Bold"/>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021939"/>
            <a:ext cx="8360212" cy="5143500"/>
            <a:chOff x="0" y="0"/>
            <a:chExt cx="3049828" cy="1876363"/>
          </a:xfrm>
        </p:grpSpPr>
        <p:sp>
          <p:nvSpPr>
            <p:cNvPr id="3" name="Freeform 3"/>
            <p:cNvSpPr/>
            <p:nvPr/>
          </p:nvSpPr>
          <p:spPr>
            <a:xfrm>
              <a:off x="0" y="0"/>
              <a:ext cx="3049828" cy="1876363"/>
            </a:xfrm>
            <a:custGeom>
              <a:avLst/>
              <a:gdLst/>
              <a:ahLst/>
              <a:cxnLst/>
              <a:rect l="l" t="t" r="r" b="b"/>
              <a:pathLst>
                <a:path w="3049828" h="1876363">
                  <a:moveTo>
                    <a:pt x="0" y="0"/>
                  </a:moveTo>
                  <a:lnTo>
                    <a:pt x="3049828" y="0"/>
                  </a:lnTo>
                  <a:lnTo>
                    <a:pt x="3049828" y="1876363"/>
                  </a:lnTo>
                  <a:lnTo>
                    <a:pt x="0" y="1876363"/>
                  </a:lnTo>
                  <a:close/>
                </a:path>
              </a:pathLst>
            </a:custGeom>
            <a:solidFill>
              <a:srgbClr val="F8C700"/>
            </a:solidFill>
          </p:spPr>
        </p:sp>
      </p:grpSp>
      <p:grpSp>
        <p:nvGrpSpPr>
          <p:cNvPr id="4" name="Group 4"/>
          <p:cNvGrpSpPr/>
          <p:nvPr/>
        </p:nvGrpSpPr>
        <p:grpSpPr>
          <a:xfrm>
            <a:off x="8360212" y="0"/>
            <a:ext cx="8438854" cy="5021939"/>
            <a:chOff x="0" y="0"/>
            <a:chExt cx="3078517" cy="1832017"/>
          </a:xfrm>
        </p:grpSpPr>
        <p:sp>
          <p:nvSpPr>
            <p:cNvPr id="5" name="Freeform 5"/>
            <p:cNvSpPr/>
            <p:nvPr/>
          </p:nvSpPr>
          <p:spPr>
            <a:xfrm>
              <a:off x="0" y="0"/>
              <a:ext cx="3078517" cy="1832017"/>
            </a:xfrm>
            <a:custGeom>
              <a:avLst/>
              <a:gdLst/>
              <a:ahLst/>
              <a:cxnLst/>
              <a:rect l="l" t="t" r="r" b="b"/>
              <a:pathLst>
                <a:path w="3078517" h="1832017">
                  <a:moveTo>
                    <a:pt x="0" y="0"/>
                  </a:moveTo>
                  <a:lnTo>
                    <a:pt x="3078517" y="0"/>
                  </a:lnTo>
                  <a:lnTo>
                    <a:pt x="3078517" y="1832017"/>
                  </a:lnTo>
                  <a:lnTo>
                    <a:pt x="0" y="1832017"/>
                  </a:lnTo>
                  <a:close/>
                </a:path>
              </a:pathLst>
            </a:custGeom>
            <a:solidFill>
              <a:srgbClr val="2B2B2B"/>
            </a:solidFill>
          </p:spPr>
        </p:sp>
      </p:grpSp>
      <p:sp>
        <p:nvSpPr>
          <p:cNvPr id="6" name="AutoShape 6"/>
          <p:cNvSpPr/>
          <p:nvPr/>
        </p:nvSpPr>
        <p:spPr>
          <a:xfrm>
            <a:off x="9144511" y="1028700"/>
            <a:ext cx="2656808" cy="0"/>
          </a:xfrm>
          <a:prstGeom prst="line">
            <a:avLst/>
          </a:prstGeom>
          <a:ln w="66675" cap="flat">
            <a:solidFill>
              <a:srgbClr val="FFE57D"/>
            </a:solidFill>
            <a:prstDash val="solid"/>
            <a:headEnd type="none" w="sm" len="sm"/>
            <a:tailEnd type="none" w="sm" len="sm"/>
          </a:ln>
        </p:spPr>
      </p:sp>
      <p:sp>
        <p:nvSpPr>
          <p:cNvPr id="7" name="TextBox 7"/>
          <p:cNvSpPr txBox="1"/>
          <p:nvPr/>
        </p:nvSpPr>
        <p:spPr>
          <a:xfrm>
            <a:off x="9144000" y="364215"/>
            <a:ext cx="4372016" cy="542924"/>
          </a:xfrm>
          <a:prstGeom prst="rect">
            <a:avLst/>
          </a:prstGeom>
        </p:spPr>
        <p:txBody>
          <a:bodyPr lIns="0" tIns="0" rIns="0" bIns="0" rtlCol="0" anchor="t">
            <a:spAutoFit/>
          </a:bodyPr>
          <a:lstStyle/>
          <a:p>
            <a:pPr>
              <a:lnSpc>
                <a:spcPts val="4200"/>
              </a:lnSpc>
            </a:pPr>
            <a:r>
              <a:rPr lang="en-US" sz="3000">
                <a:solidFill>
                  <a:srgbClr val="FFFFFF"/>
                </a:solidFill>
                <a:latin typeface="Poppins Medium"/>
              </a:rPr>
              <a:t>Observations</a:t>
            </a:r>
          </a:p>
        </p:txBody>
      </p:sp>
      <p:sp>
        <p:nvSpPr>
          <p:cNvPr id="8" name="TextBox 8"/>
          <p:cNvSpPr txBox="1"/>
          <p:nvPr/>
        </p:nvSpPr>
        <p:spPr>
          <a:xfrm>
            <a:off x="9144511" y="1300884"/>
            <a:ext cx="7654554" cy="396112"/>
          </a:xfrm>
          <a:prstGeom prst="rect">
            <a:avLst/>
          </a:prstGeom>
        </p:spPr>
        <p:txBody>
          <a:bodyPr lIns="0" tIns="0" rIns="0" bIns="0" rtlCol="0" anchor="t">
            <a:spAutoFit/>
          </a:bodyPr>
          <a:lstStyle/>
          <a:p>
            <a:pPr marL="0" lvl="0" indent="0">
              <a:lnSpc>
                <a:spcPts val="3211"/>
              </a:lnSpc>
            </a:pPr>
            <a:r>
              <a:rPr lang="en-US" sz="1900">
                <a:solidFill>
                  <a:srgbClr val="FFFFFF"/>
                </a:solidFill>
                <a:latin typeface="Poppins"/>
              </a:rPr>
              <a:t>Bahasa Indonesia sebagai bahasa terbanyak pada berita</a:t>
            </a:r>
          </a:p>
        </p:txBody>
      </p:sp>
      <p:grpSp>
        <p:nvGrpSpPr>
          <p:cNvPr id="9" name="Group 9"/>
          <p:cNvGrpSpPr/>
          <p:nvPr/>
        </p:nvGrpSpPr>
        <p:grpSpPr>
          <a:xfrm>
            <a:off x="4969778" y="354976"/>
            <a:ext cx="2806230" cy="4211690"/>
            <a:chOff x="0" y="0"/>
            <a:chExt cx="3741639" cy="5615587"/>
          </a:xfrm>
        </p:grpSpPr>
        <p:pic>
          <p:nvPicPr>
            <p:cNvPr id="10" name="Picture 10"/>
            <p:cNvPicPr>
              <a:picLocks noChangeAspect="1"/>
            </p:cNvPicPr>
            <p:nvPr/>
          </p:nvPicPr>
          <p:blipFill>
            <a:blip r:embed="rId2"/>
            <a:srcRect l="19079"/>
            <a:stretch>
              <a:fillRect/>
            </a:stretch>
          </p:blipFill>
          <p:spPr>
            <a:xfrm>
              <a:off x="0" y="395887"/>
              <a:ext cx="3741639" cy="5219700"/>
            </a:xfrm>
            <a:prstGeom prst="rect">
              <a:avLst/>
            </a:prstGeom>
          </p:spPr>
        </p:pic>
        <p:sp>
          <p:nvSpPr>
            <p:cNvPr id="11" name="TextBox 11"/>
            <p:cNvSpPr txBox="1"/>
            <p:nvPr/>
          </p:nvSpPr>
          <p:spPr>
            <a:xfrm>
              <a:off x="443078" y="-57150"/>
              <a:ext cx="2855484" cy="414937"/>
            </a:xfrm>
            <a:prstGeom prst="rect">
              <a:avLst/>
            </a:prstGeom>
          </p:spPr>
          <p:txBody>
            <a:bodyPr lIns="0" tIns="0" rIns="0" bIns="0" rtlCol="0" anchor="t">
              <a:spAutoFit/>
            </a:bodyPr>
            <a:lstStyle/>
            <a:p>
              <a:pPr marL="0" lvl="0" indent="0" algn="ctr">
                <a:lnSpc>
                  <a:spcPts val="2534"/>
                </a:lnSpc>
                <a:spcBef>
                  <a:spcPct val="0"/>
                </a:spcBef>
              </a:pPr>
              <a:r>
                <a:rPr lang="en-US" sz="1810">
                  <a:solidFill>
                    <a:srgbClr val="231F20"/>
                  </a:solidFill>
                  <a:latin typeface="Poppins Medium Bold"/>
                </a:rPr>
                <a:t>Top 5 Language</a:t>
              </a:r>
            </a:p>
          </p:txBody>
        </p:sp>
      </p:grpSp>
      <p:grpSp>
        <p:nvGrpSpPr>
          <p:cNvPr id="12" name="Group 12"/>
          <p:cNvGrpSpPr/>
          <p:nvPr/>
        </p:nvGrpSpPr>
        <p:grpSpPr>
          <a:xfrm>
            <a:off x="790148" y="5395567"/>
            <a:ext cx="6985859" cy="4396244"/>
            <a:chOff x="0" y="0"/>
            <a:chExt cx="9314479" cy="5861659"/>
          </a:xfrm>
        </p:grpSpPr>
        <p:pic>
          <p:nvPicPr>
            <p:cNvPr id="13" name="Picture 13"/>
            <p:cNvPicPr>
              <a:picLocks noChangeAspect="1"/>
            </p:cNvPicPr>
            <p:nvPr/>
          </p:nvPicPr>
          <p:blipFill>
            <a:blip r:embed="rId3"/>
            <a:srcRect/>
            <a:stretch>
              <a:fillRect/>
            </a:stretch>
          </p:blipFill>
          <p:spPr>
            <a:xfrm>
              <a:off x="0" y="402166"/>
              <a:ext cx="9314479" cy="5459493"/>
            </a:xfrm>
            <a:prstGeom prst="rect">
              <a:avLst/>
            </a:prstGeom>
          </p:spPr>
        </p:pic>
        <p:sp>
          <p:nvSpPr>
            <p:cNvPr id="14" name="TextBox 14"/>
            <p:cNvSpPr txBox="1"/>
            <p:nvPr/>
          </p:nvSpPr>
          <p:spPr>
            <a:xfrm>
              <a:off x="2518895" y="-66675"/>
              <a:ext cx="5388022" cy="468841"/>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242424"/>
                  </a:solidFill>
                  <a:latin typeface="Poppins Medium Bold"/>
                </a:rPr>
                <a:t>Top Language in Every News</a:t>
              </a:r>
            </a:p>
          </p:txBody>
        </p:sp>
      </p:grpSp>
      <p:sp>
        <p:nvSpPr>
          <p:cNvPr id="15" name="AutoShape 15"/>
          <p:cNvSpPr/>
          <p:nvPr/>
        </p:nvSpPr>
        <p:spPr>
          <a:xfrm>
            <a:off x="8977883" y="6105524"/>
            <a:ext cx="2656808" cy="0"/>
          </a:xfrm>
          <a:prstGeom prst="line">
            <a:avLst/>
          </a:prstGeom>
          <a:ln w="66675" cap="flat">
            <a:solidFill>
              <a:srgbClr val="FFE57D"/>
            </a:solidFill>
            <a:prstDash val="solid"/>
            <a:headEnd type="none" w="sm" len="sm"/>
            <a:tailEnd type="none" w="sm" len="sm"/>
          </a:ln>
        </p:spPr>
      </p:sp>
      <p:sp>
        <p:nvSpPr>
          <p:cNvPr id="16" name="TextBox 16"/>
          <p:cNvSpPr txBox="1"/>
          <p:nvPr/>
        </p:nvSpPr>
        <p:spPr>
          <a:xfrm>
            <a:off x="8977372" y="5441039"/>
            <a:ext cx="4372016" cy="542924"/>
          </a:xfrm>
          <a:prstGeom prst="rect">
            <a:avLst/>
          </a:prstGeom>
        </p:spPr>
        <p:txBody>
          <a:bodyPr lIns="0" tIns="0" rIns="0" bIns="0" rtlCol="0" anchor="t">
            <a:spAutoFit/>
          </a:bodyPr>
          <a:lstStyle/>
          <a:p>
            <a:pPr>
              <a:lnSpc>
                <a:spcPts val="4200"/>
              </a:lnSpc>
            </a:pPr>
            <a:r>
              <a:rPr lang="en-US" sz="3000">
                <a:solidFill>
                  <a:srgbClr val="000000"/>
                </a:solidFill>
                <a:latin typeface="Poppins Medium Bold"/>
              </a:rPr>
              <a:t>Observations</a:t>
            </a:r>
          </a:p>
        </p:txBody>
      </p:sp>
      <p:sp>
        <p:nvSpPr>
          <p:cNvPr id="17" name="TextBox 17"/>
          <p:cNvSpPr txBox="1"/>
          <p:nvPr/>
        </p:nvSpPr>
        <p:spPr>
          <a:xfrm>
            <a:off x="8977883" y="6377708"/>
            <a:ext cx="7637944" cy="396112"/>
          </a:xfrm>
          <a:prstGeom prst="rect">
            <a:avLst/>
          </a:prstGeom>
        </p:spPr>
        <p:txBody>
          <a:bodyPr lIns="0" tIns="0" rIns="0" bIns="0" rtlCol="0" anchor="t">
            <a:spAutoFit/>
          </a:bodyPr>
          <a:lstStyle/>
          <a:p>
            <a:pPr marL="0" lvl="0" indent="0">
              <a:lnSpc>
                <a:spcPts val="3211"/>
              </a:lnSpc>
            </a:pPr>
            <a:r>
              <a:rPr lang="en-US" sz="1900">
                <a:solidFill>
                  <a:srgbClr val="000000"/>
                </a:solidFill>
                <a:latin typeface="Poppins"/>
              </a:rPr>
              <a:t> Bahasa Indonesia menjadi bahasa terbanyak di setiap berita</a:t>
            </a:r>
          </a:p>
        </p:txBody>
      </p:sp>
      <p:grpSp>
        <p:nvGrpSpPr>
          <p:cNvPr id="18" name="Group 18"/>
          <p:cNvGrpSpPr/>
          <p:nvPr/>
        </p:nvGrpSpPr>
        <p:grpSpPr>
          <a:xfrm>
            <a:off x="16799065" y="0"/>
            <a:ext cx="1488935" cy="10287000"/>
            <a:chOff x="0" y="0"/>
            <a:chExt cx="1985246" cy="13716000"/>
          </a:xfrm>
        </p:grpSpPr>
        <p:grpSp>
          <p:nvGrpSpPr>
            <p:cNvPr id="19" name="Group 19"/>
            <p:cNvGrpSpPr/>
            <p:nvPr/>
          </p:nvGrpSpPr>
          <p:grpSpPr>
            <a:xfrm>
              <a:off x="0" y="0"/>
              <a:ext cx="1985246" cy="13716000"/>
              <a:chOff x="0" y="0"/>
              <a:chExt cx="543167" cy="3752725"/>
            </a:xfrm>
          </p:grpSpPr>
          <p:sp>
            <p:nvSpPr>
              <p:cNvPr id="20" name="Freeform 20"/>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8C700"/>
              </a:solidFill>
            </p:spPr>
          </p:sp>
        </p:gr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498189" y="615861"/>
              <a:ext cx="988869" cy="1005320"/>
            </a:xfrm>
            <a:prstGeom prst="rect">
              <a:avLst/>
            </a:prstGeom>
          </p:spPr>
        </p:pic>
        <p:sp>
          <p:nvSpPr>
            <p:cNvPr id="22" name="TextBox 22"/>
            <p:cNvSpPr txBox="1"/>
            <p:nvPr/>
          </p:nvSpPr>
          <p:spPr>
            <a:xfrm rot="-5400000">
              <a:off x="374984" y="12259814"/>
              <a:ext cx="1208630" cy="547156"/>
            </a:xfrm>
            <a:prstGeom prst="rect">
              <a:avLst/>
            </a:prstGeom>
          </p:spPr>
          <p:txBody>
            <a:bodyPr lIns="0" tIns="0" rIns="0" bIns="0" rtlCol="0" anchor="t">
              <a:spAutoFit/>
            </a:bodyPr>
            <a:lstStyle/>
            <a:p>
              <a:pPr>
                <a:lnSpc>
                  <a:spcPts val="3500"/>
                </a:lnSpc>
              </a:pPr>
              <a:r>
                <a:rPr lang="en-US" sz="2500">
                  <a:solidFill>
                    <a:srgbClr val="242424"/>
                  </a:solidFill>
                  <a:latin typeface="Prompt Bold"/>
                </a:rPr>
                <a:t>DACC</a:t>
              </a:r>
            </a:p>
          </p:txBody>
        </p:sp>
        <p:sp>
          <p:nvSpPr>
            <p:cNvPr id="23" name="AutoShape 23"/>
            <p:cNvSpPr/>
            <p:nvPr/>
          </p:nvSpPr>
          <p:spPr>
            <a:xfrm rot="5400000">
              <a:off x="-46128" y="10483450"/>
              <a:ext cx="2098479" cy="0"/>
            </a:xfrm>
            <a:prstGeom prst="line">
              <a:avLst/>
            </a:prstGeom>
            <a:ln w="50800" cap="flat">
              <a:solidFill>
                <a:srgbClr val="242424"/>
              </a:solidFill>
              <a:prstDash val="solid"/>
              <a:headEnd type="none" w="sm" len="sm"/>
              <a:tailEnd type="none" w="sm" len="sm"/>
            </a:ln>
          </p:spPr>
        </p:sp>
        <p:sp>
          <p:nvSpPr>
            <p:cNvPr id="24" name="TextBox 24"/>
            <p:cNvSpPr txBox="1"/>
            <p:nvPr/>
          </p:nvSpPr>
          <p:spPr>
            <a:xfrm rot="-5400000">
              <a:off x="666846" y="8027558"/>
              <a:ext cx="1209108" cy="1131356"/>
            </a:xfrm>
            <a:prstGeom prst="rect">
              <a:avLst/>
            </a:prstGeom>
          </p:spPr>
          <p:txBody>
            <a:bodyPr lIns="0" tIns="0" rIns="0" bIns="0" rtlCol="0" anchor="t">
              <a:spAutoFit/>
            </a:bodyPr>
            <a:lstStyle/>
            <a:p>
              <a:pPr>
                <a:lnSpc>
                  <a:spcPts val="3500"/>
                </a:lnSpc>
              </a:pPr>
              <a:r>
                <a:rPr lang="en-US" sz="2500">
                  <a:solidFill>
                    <a:srgbClr val="242424"/>
                  </a:solidFill>
                  <a:latin typeface="Prompt Bold"/>
                </a:rPr>
                <a:t>2022</a:t>
              </a:r>
            </a:p>
            <a:p>
              <a:pPr>
                <a:lnSpc>
                  <a:spcPts val="3500"/>
                </a:lnSpc>
              </a:pPr>
              <a:endParaRPr lang="en-US" sz="2500">
                <a:solidFill>
                  <a:srgbClr val="242424"/>
                </a:solidFill>
                <a:latin typeface="Prompt Bold"/>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39452" y="0"/>
            <a:ext cx="9048548" cy="10287000"/>
            <a:chOff x="0" y="0"/>
            <a:chExt cx="3300935" cy="3752725"/>
          </a:xfrm>
        </p:grpSpPr>
        <p:sp>
          <p:nvSpPr>
            <p:cNvPr id="3" name="Freeform 3"/>
            <p:cNvSpPr/>
            <p:nvPr/>
          </p:nvSpPr>
          <p:spPr>
            <a:xfrm>
              <a:off x="0" y="0"/>
              <a:ext cx="3300935" cy="3752726"/>
            </a:xfrm>
            <a:custGeom>
              <a:avLst/>
              <a:gdLst/>
              <a:ahLst/>
              <a:cxnLst/>
              <a:rect l="l" t="t" r="r" b="b"/>
              <a:pathLst>
                <a:path w="3300935" h="3752726">
                  <a:moveTo>
                    <a:pt x="0" y="0"/>
                  </a:moveTo>
                  <a:lnTo>
                    <a:pt x="3300935" y="0"/>
                  </a:lnTo>
                  <a:lnTo>
                    <a:pt x="3300935" y="3752726"/>
                  </a:lnTo>
                  <a:lnTo>
                    <a:pt x="0" y="3752726"/>
                  </a:lnTo>
                  <a:close/>
                </a:path>
              </a:pathLst>
            </a:custGeom>
            <a:solidFill>
              <a:srgbClr val="2B2B2B"/>
            </a:solidFill>
          </p:spPr>
        </p:sp>
      </p:grpSp>
      <p:grpSp>
        <p:nvGrpSpPr>
          <p:cNvPr id="4" name="Group 4"/>
          <p:cNvGrpSpPr/>
          <p:nvPr/>
        </p:nvGrpSpPr>
        <p:grpSpPr>
          <a:xfrm>
            <a:off x="0" y="0"/>
            <a:ext cx="1488935" cy="10287000"/>
            <a:chOff x="0" y="0"/>
            <a:chExt cx="543167" cy="3752725"/>
          </a:xfrm>
        </p:grpSpPr>
        <p:sp>
          <p:nvSpPr>
            <p:cNvPr id="5" name="Freeform 5"/>
            <p:cNvSpPr/>
            <p:nvPr/>
          </p:nvSpPr>
          <p:spPr>
            <a:xfrm>
              <a:off x="0" y="0"/>
              <a:ext cx="543167" cy="3752726"/>
            </a:xfrm>
            <a:custGeom>
              <a:avLst/>
              <a:gdLst/>
              <a:ahLst/>
              <a:cxnLst/>
              <a:rect l="l" t="t" r="r" b="b"/>
              <a:pathLst>
                <a:path w="543167" h="3752726">
                  <a:moveTo>
                    <a:pt x="0" y="0"/>
                  </a:moveTo>
                  <a:lnTo>
                    <a:pt x="543167" y="0"/>
                  </a:lnTo>
                  <a:lnTo>
                    <a:pt x="543167" y="3752726"/>
                  </a:lnTo>
                  <a:lnTo>
                    <a:pt x="0" y="3752726"/>
                  </a:lnTo>
                  <a:close/>
                </a:path>
              </a:pathLst>
            </a:custGeom>
            <a:solidFill>
              <a:srgbClr val="F8C70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373641" y="461896"/>
            <a:ext cx="741652" cy="753990"/>
          </a:xfrm>
          <a:prstGeom prst="rect">
            <a:avLst/>
          </a:prstGeom>
        </p:spPr>
      </p:pic>
      <p:grpSp>
        <p:nvGrpSpPr>
          <p:cNvPr id="7" name="Group 7"/>
          <p:cNvGrpSpPr/>
          <p:nvPr/>
        </p:nvGrpSpPr>
        <p:grpSpPr>
          <a:xfrm>
            <a:off x="557143" y="5991511"/>
            <a:ext cx="812798" cy="3861769"/>
            <a:chOff x="0" y="0"/>
            <a:chExt cx="1083731" cy="5149026"/>
          </a:xfrm>
        </p:grpSpPr>
        <p:sp>
          <p:nvSpPr>
            <p:cNvPr id="8" name="TextBox 8"/>
            <p:cNvSpPr txBox="1"/>
            <p:nvPr/>
          </p:nvSpPr>
          <p:spPr>
            <a:xfrm rot="-5400000">
              <a:off x="-378362" y="4271132"/>
              <a:ext cx="1208630" cy="547156"/>
            </a:xfrm>
            <a:prstGeom prst="rect">
              <a:avLst/>
            </a:prstGeom>
          </p:spPr>
          <p:txBody>
            <a:bodyPr lIns="0" tIns="0" rIns="0" bIns="0" rtlCol="0" anchor="t">
              <a:spAutoFit/>
            </a:bodyPr>
            <a:lstStyle/>
            <a:p>
              <a:pPr>
                <a:lnSpc>
                  <a:spcPts val="3500"/>
                </a:lnSpc>
              </a:pPr>
              <a:r>
                <a:rPr lang="en-US" sz="2500">
                  <a:solidFill>
                    <a:srgbClr val="242424"/>
                  </a:solidFill>
                  <a:latin typeface="Prompt Bold"/>
                </a:rPr>
                <a:t>DACC</a:t>
              </a:r>
            </a:p>
          </p:txBody>
        </p:sp>
        <p:sp>
          <p:nvSpPr>
            <p:cNvPr id="9" name="AutoShape 9"/>
            <p:cNvSpPr/>
            <p:nvPr/>
          </p:nvSpPr>
          <p:spPr>
            <a:xfrm rot="5400000">
              <a:off x="-799474" y="2494768"/>
              <a:ext cx="2098479" cy="0"/>
            </a:xfrm>
            <a:prstGeom prst="line">
              <a:avLst/>
            </a:prstGeom>
            <a:ln w="50800" cap="flat">
              <a:solidFill>
                <a:srgbClr val="242424"/>
              </a:solidFill>
              <a:prstDash val="solid"/>
              <a:headEnd type="none" w="sm" len="sm"/>
              <a:tailEnd type="none" w="sm" len="sm"/>
            </a:ln>
          </p:spPr>
        </p:sp>
        <p:sp>
          <p:nvSpPr>
            <p:cNvPr id="10" name="TextBox 10"/>
            <p:cNvSpPr txBox="1"/>
            <p:nvPr/>
          </p:nvSpPr>
          <p:spPr>
            <a:xfrm rot="-5400000">
              <a:off x="-86500" y="38876"/>
              <a:ext cx="1209108" cy="1131356"/>
            </a:xfrm>
            <a:prstGeom prst="rect">
              <a:avLst/>
            </a:prstGeom>
          </p:spPr>
          <p:txBody>
            <a:bodyPr lIns="0" tIns="0" rIns="0" bIns="0" rtlCol="0" anchor="t">
              <a:spAutoFit/>
            </a:bodyPr>
            <a:lstStyle/>
            <a:p>
              <a:pPr>
                <a:lnSpc>
                  <a:spcPts val="3500"/>
                </a:lnSpc>
              </a:pPr>
              <a:r>
                <a:rPr lang="en-US" sz="2500">
                  <a:solidFill>
                    <a:srgbClr val="242424"/>
                  </a:solidFill>
                  <a:latin typeface="Prompt Bold"/>
                </a:rPr>
                <a:t>2022</a:t>
              </a:r>
            </a:p>
            <a:p>
              <a:pPr>
                <a:lnSpc>
                  <a:spcPts val="3500"/>
                </a:lnSpc>
              </a:pPr>
              <a:endParaRPr lang="en-US" sz="2500">
                <a:solidFill>
                  <a:srgbClr val="242424"/>
                </a:solidFill>
                <a:latin typeface="Prompt Bold"/>
              </a:endParaRPr>
            </a:p>
          </p:txBody>
        </p:sp>
      </p:grpSp>
      <p:sp>
        <p:nvSpPr>
          <p:cNvPr id="11" name="TextBox 11"/>
          <p:cNvSpPr txBox="1"/>
          <p:nvPr/>
        </p:nvSpPr>
        <p:spPr>
          <a:xfrm>
            <a:off x="3028094" y="4537083"/>
            <a:ext cx="4483255" cy="819150"/>
          </a:xfrm>
          <a:prstGeom prst="rect">
            <a:avLst/>
          </a:prstGeom>
        </p:spPr>
        <p:txBody>
          <a:bodyPr lIns="0" tIns="0" rIns="0" bIns="0" rtlCol="0" anchor="t">
            <a:spAutoFit/>
          </a:bodyPr>
          <a:lstStyle/>
          <a:p>
            <a:pPr>
              <a:lnSpc>
                <a:spcPts val="6300"/>
              </a:lnSpc>
            </a:pPr>
            <a:r>
              <a:rPr lang="en-US" sz="4500">
                <a:solidFill>
                  <a:srgbClr val="242424"/>
                </a:solidFill>
                <a:latin typeface="Poppins Medium Bold"/>
              </a:rPr>
              <a:t>SAMPEL DATA</a:t>
            </a:r>
          </a:p>
        </p:txBody>
      </p:sp>
      <p:sp>
        <p:nvSpPr>
          <p:cNvPr id="12" name="TextBox 12"/>
          <p:cNvSpPr txBox="1"/>
          <p:nvPr/>
        </p:nvSpPr>
        <p:spPr>
          <a:xfrm>
            <a:off x="12043716" y="4537083"/>
            <a:ext cx="4483255" cy="819150"/>
          </a:xfrm>
          <a:prstGeom prst="rect">
            <a:avLst/>
          </a:prstGeom>
        </p:spPr>
        <p:txBody>
          <a:bodyPr lIns="0" tIns="0" rIns="0" bIns="0" rtlCol="0" anchor="t">
            <a:spAutoFit/>
          </a:bodyPr>
          <a:lstStyle/>
          <a:p>
            <a:pPr>
              <a:lnSpc>
                <a:spcPts val="6300"/>
              </a:lnSpc>
            </a:pPr>
            <a:r>
              <a:rPr lang="en-US" sz="4500">
                <a:solidFill>
                  <a:srgbClr val="FFFFFF"/>
                </a:solidFill>
                <a:latin typeface="Poppins Medium"/>
              </a:rPr>
              <a:t>BERITA CNN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490</Words>
  <Application>Microsoft Office PowerPoint</Application>
  <PresentationFormat>Custom</PresentationFormat>
  <Paragraphs>92</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Poppins Medium Bold</vt:lpstr>
      <vt:lpstr>Arial</vt:lpstr>
      <vt:lpstr>Poppins Medium</vt:lpstr>
      <vt:lpstr>Poppins</vt:lpstr>
      <vt:lpstr>Poppins ExtraBold</vt:lpstr>
      <vt:lpstr>Poppins Bold</vt:lpstr>
      <vt:lpstr>Prompt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Unixversal</dc:title>
  <cp:lastModifiedBy>Bayu Setya</cp:lastModifiedBy>
  <cp:revision>2</cp:revision>
  <dcterms:created xsi:type="dcterms:W3CDTF">2006-08-16T00:00:00Z</dcterms:created>
  <dcterms:modified xsi:type="dcterms:W3CDTF">2022-10-31T11:50:12Z</dcterms:modified>
  <dc:identifier>DAFQV7wZdSQ</dc:identifier>
</cp:coreProperties>
</file>